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259" r:id="rId4"/>
    <p:sldId id="260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82" r:id="rId13"/>
    <p:sldId id="271" r:id="rId14"/>
    <p:sldId id="272" r:id="rId15"/>
    <p:sldId id="273" r:id="rId16"/>
    <p:sldId id="274" r:id="rId17"/>
    <p:sldId id="280" r:id="rId18"/>
    <p:sldId id="281" r:id="rId19"/>
    <p:sldId id="283" r:id="rId20"/>
    <p:sldId id="284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73" d="100"/>
          <a:sy n="73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CADA0-132B-48AD-8D34-2248A719812D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5EABB-5951-47B0-93FD-0431D68CF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3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A898-31DF-4A25-946F-5E425B56FDC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1B82-5713-441B-9EF0-DBA702EC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A898-31DF-4A25-946F-5E425B56FDC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1B82-5713-441B-9EF0-DBA702EC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8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A898-31DF-4A25-946F-5E425B56FDC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1B82-5713-441B-9EF0-DBA702EC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6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7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11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03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8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6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752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72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A898-31DF-4A25-946F-5E425B56FDC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1B82-5713-441B-9EF0-DBA702EC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3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33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5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A898-31DF-4A25-946F-5E425B56FDC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1B82-5713-441B-9EF0-DBA702EC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A898-31DF-4A25-946F-5E425B56FDC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1B82-5713-441B-9EF0-DBA702EC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A898-31DF-4A25-946F-5E425B56FDC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1B82-5713-441B-9EF0-DBA702EC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5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A898-31DF-4A25-946F-5E425B56FDC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1B82-5713-441B-9EF0-DBA702EC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1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A898-31DF-4A25-946F-5E425B56FDC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1B82-5713-441B-9EF0-DBA702EC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7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A898-31DF-4A25-946F-5E425B56FDC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1B82-5713-441B-9EF0-DBA702EC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A898-31DF-4A25-946F-5E425B56FDC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1B82-5713-441B-9EF0-DBA702EC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www.awesomebackground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A898-31DF-4A25-946F-5E425B56FDCC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1B82-5713-441B-9EF0-DBA702EC2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5940425" y="6569075"/>
            <a:ext cx="3203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smtClean="0">
                <a:solidFill>
                  <a:srgbClr val="000000"/>
                </a:solidFill>
                <a:latin typeface="Arial" charset="0"/>
              </a:rPr>
              <a:t>© 2004 By Default</a:t>
            </a:r>
          </a:p>
        </p:txBody>
      </p:sp>
      <p:pic>
        <p:nvPicPr>
          <p:cNvPr id="1027" name="Picture 6" descr="Solar-Wind-800x6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0" name="Text Box 6" descr="awesome - powerpoint backgrounds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0" y="6569075"/>
            <a:ext cx="3203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smtClean="0">
                <a:solidFill>
                  <a:srgbClr val="0000F4"/>
                </a:solidFill>
                <a:latin typeface="Arial" charset="0"/>
              </a:rPr>
              <a:t>http://www.awesomebackgrounds.com</a:t>
            </a:r>
          </a:p>
        </p:txBody>
      </p:sp>
    </p:spTree>
    <p:extLst>
      <p:ext uri="{BB962C8B-B14F-4D97-AF65-F5344CB8AC3E}">
        <p14:creationId xmlns:p14="http://schemas.microsoft.com/office/powerpoint/2010/main" val="41523043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1000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990600" y="1905000"/>
            <a:ext cx="7239000" cy="15240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660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AutoShape 3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1143000" y="2057400"/>
            <a:ext cx="6934200" cy="12192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0000">
                  <a:gamma/>
                  <a:shade val="50196"/>
                  <a:invGamma/>
                </a:srgbClr>
              </a:gs>
              <a:gs pos="100000">
                <a:srgbClr val="FF0000"/>
              </a:gs>
            </a:gsLst>
            <a:lin ang="27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GB" dirty="0" smtClean="0"/>
              <a:t>The Elevator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“Journey to the Third Floor”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 smtClean="0"/>
          </a:p>
        </p:txBody>
      </p:sp>
      <p:pic>
        <p:nvPicPr>
          <p:cNvPr id="2" name="Tom and Jerry Theme on Pian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7.95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294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770" grpId="0" animBg="1"/>
      <p:bldP spid="32771" grpId="0" animBg="1" autoUpdateAnimBg="0"/>
      <p:bldP spid="32772" grpId="0" uiExpand="1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Doors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Close after 7 seconds if doorway is empty (using tick counter as suggested)</a:t>
            </a:r>
          </a:p>
          <a:p>
            <a:r>
              <a:rPr lang="en-US" dirty="0" smtClean="0"/>
              <a:t>Depends upon: Door sensor, DISP0, DISP1, L1,L2,L3.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684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Software Snapshots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50" y="1146169"/>
            <a:ext cx="4330706" cy="274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4029387"/>
            <a:ext cx="4915403" cy="264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8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AutoShape 2"/>
          <p:cNvSpPr>
            <a:spLocks noChangeArrowheads="1"/>
          </p:cNvSpPr>
          <p:nvPr/>
        </p:nvSpPr>
        <p:spPr bwMode="invGray">
          <a:xfrm>
            <a:off x="1531938" y="388938"/>
            <a:ext cx="6080125" cy="6080125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1773096" y="2841625"/>
            <a:ext cx="569623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8000" dirty="0" smtClean="0">
                <a:latin typeface="Arial Black" pitchFamily="34" charset="0"/>
              </a:rPr>
              <a:t>Hardware</a:t>
            </a:r>
            <a:endParaRPr lang="en-GB" sz="8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08573"/>
      </p:ext>
    </p:extLst>
  </p:cSld>
  <p:clrMapOvr>
    <a:masterClrMapping/>
  </p:clrMapOvr>
  <p:transition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60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.rgbimg.com/cache1oad3N/users/c/cr/crisderaud/300/mpKGE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315686"/>
            <a:ext cx="142859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en-US" sz="1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http://www.mazelumber.com/catalog/blank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20955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3799" y="302623"/>
            <a:ext cx="142859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en-US" sz="1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Bilal\Documents\20122011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23" y="2743200"/>
            <a:ext cx="272415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6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86" y="273424"/>
            <a:ext cx="9251251" cy="6494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Entire Hardware was made from wood.</a:t>
            </a:r>
          </a:p>
          <a:p>
            <a:pPr marL="457200" indent="-457200">
              <a:buFontTx/>
              <a:buChar char="-"/>
            </a:pP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CD-ROMS were used as doors</a:t>
            </a:r>
          </a:p>
          <a:p>
            <a:pPr marL="457200" indent="-457200">
              <a:buFontTx/>
              <a:buChar char="-"/>
            </a:pP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Bump sensors were fixed by gluing them to </a:t>
            </a:r>
          </a:p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edge of the inside of the hardware</a:t>
            </a:r>
          </a:p>
          <a:p>
            <a:pPr marL="457200" indent="-457200">
              <a:buFontTx/>
              <a:buChar char="-"/>
            </a:pP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Push Buttons were drilled to the 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outside of the hardware</a:t>
            </a:r>
          </a:p>
          <a:p>
            <a:pPr marL="457200" indent="-457200">
              <a:buFontTx/>
              <a:buChar char="-"/>
            </a:pP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motor was attached to the pulley and </a:t>
            </a:r>
          </a:p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drilled to the top of the hardware</a:t>
            </a:r>
          </a:p>
          <a:p>
            <a:pPr marL="457200" indent="-457200">
              <a:buFontTx/>
              <a:buChar char="-"/>
            </a:pP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0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57200"/>
            <a:ext cx="4826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Testing Phase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8600" y="1676399"/>
            <a:ext cx="905087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Wiring was successful</a:t>
            </a:r>
          </a:p>
          <a:p>
            <a:pPr marL="685800" indent="-685800" algn="ctr">
              <a:buFontTx/>
              <a:buChar char="-"/>
            </a:pP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 algn="ctr">
              <a:buFontTx/>
              <a:buChar char="-"/>
            </a:pP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 was discovered that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some wires require an inverter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 the software to function correctly</a:t>
            </a:r>
          </a:p>
          <a:p>
            <a:pPr algn="ctr"/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0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589">
            <a:off x="6507249" y="1748810"/>
            <a:ext cx="1574556" cy="1180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45" y="4395453"/>
            <a:ext cx="1597306" cy="2129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666">
            <a:off x="836803" y="1507160"/>
            <a:ext cx="2477602" cy="1858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06" y="4555096"/>
            <a:ext cx="1955587" cy="1466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9992" y="5850"/>
            <a:ext cx="4608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Photo Albu</a:t>
            </a: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62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589">
            <a:off x="5732434" y="1682432"/>
            <a:ext cx="2307936" cy="173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666">
            <a:off x="860419" y="1469010"/>
            <a:ext cx="2880514" cy="2160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114799"/>
            <a:ext cx="3657600" cy="21145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9992" y="5850"/>
            <a:ext cx="4608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Photo Albu</a:t>
            </a: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3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"/>
            <a:ext cx="6147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Received Benefits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295400"/>
            <a:ext cx="586250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Learned the value of teamwork, </a:t>
            </a:r>
          </a:p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 is nothing called a successful </a:t>
            </a:r>
          </a:p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engineer but successful engineers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Bilal\Documents\be_strong_360_640_15275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48" y="3048000"/>
            <a:ext cx="3323470" cy="32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30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84" y="242047"/>
            <a:ext cx="798007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Gained skill (besides programming),</a:t>
            </a:r>
          </a:p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skill of rough work by hand: mending wires, </a:t>
            </a:r>
          </a:p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attaching objects,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carpenting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</a:p>
          <a:p>
            <a:pPr algn="ctr"/>
            <a:endParaRPr 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Recognized that the facilities we use everyday </a:t>
            </a:r>
          </a:p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 not always as simple as assumed they are!</a:t>
            </a: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Discovered </a:t>
            </a:r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 ALTECO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man’s best friend!</a:t>
            </a:r>
            <a:endParaRPr 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2" descr="http://hobeca.co/brands/wp-content/uploads/2011/09/GLUR-S6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hobeca.co/brands/wp-content/uploads/2011/09/GLUR-S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14" y="4073353"/>
            <a:ext cx="3532776" cy="251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2.bp.blogspot.com/--06AKy2nlm0/TevIGcNHrOI/AAAAAAAAA3I/jSaMzApr2Yg/s1600/blue-ribb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66" y="4851259"/>
            <a:ext cx="1027885" cy="17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2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7011987" cy="460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FFFFFF"/>
                    </a:gs>
                    <a:gs pos="100000">
                      <a:srgbClr val="66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4B"/>
                  </a:outerShdw>
                </a:effectLst>
                <a:latin typeface="Arial Black"/>
              </a:rPr>
              <a:t>Outlining of The Presentation</a:t>
            </a:r>
            <a:endParaRPr lang="en-US" sz="3600" kern="10" dirty="0">
              <a:gradFill rotWithShape="1">
                <a:gsLst>
                  <a:gs pos="0">
                    <a:srgbClr val="FFFFFF"/>
                  </a:gs>
                  <a:gs pos="100000">
                    <a:srgbClr val="66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4B"/>
                </a:outerShdw>
              </a:effectLst>
              <a:latin typeface="Arial Black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686800" cy="4343400"/>
          </a:xfrm>
        </p:spPr>
        <p:txBody>
          <a:bodyPr lIns="0" rIns="0"/>
          <a:lstStyle/>
          <a:p>
            <a:pPr>
              <a:spcBef>
                <a:spcPct val="35000"/>
              </a:spcBef>
              <a:defRPr/>
            </a:pPr>
            <a:r>
              <a:rPr lang="en-GB" dirty="0" smtClean="0"/>
              <a:t>How did we tackle the project?</a:t>
            </a:r>
          </a:p>
          <a:p>
            <a:pPr>
              <a:spcBef>
                <a:spcPct val="35000"/>
              </a:spcBef>
              <a:defRPr/>
            </a:pPr>
            <a:r>
              <a:rPr lang="en-GB" dirty="0" smtClean="0"/>
              <a:t>Software Phase </a:t>
            </a:r>
          </a:p>
          <a:p>
            <a:pPr>
              <a:spcBef>
                <a:spcPct val="35000"/>
              </a:spcBef>
              <a:defRPr/>
            </a:pPr>
            <a:r>
              <a:rPr lang="en-GB" dirty="0" smtClean="0"/>
              <a:t>Hardware Phase</a:t>
            </a:r>
          </a:p>
          <a:p>
            <a:pPr>
              <a:spcBef>
                <a:spcPct val="35000"/>
              </a:spcBef>
              <a:defRPr/>
            </a:pPr>
            <a:r>
              <a:rPr lang="en-GB" dirty="0" smtClean="0"/>
              <a:t>Testing Phase</a:t>
            </a:r>
          </a:p>
          <a:p>
            <a:pPr>
              <a:spcBef>
                <a:spcPct val="35000"/>
              </a:spcBef>
              <a:defRPr/>
            </a:pPr>
            <a:r>
              <a:rPr lang="en-GB" dirty="0" smtClean="0"/>
              <a:t>Photo Album</a:t>
            </a:r>
          </a:p>
          <a:p>
            <a:pPr>
              <a:spcBef>
                <a:spcPct val="35000"/>
              </a:spcBef>
              <a:defRPr/>
            </a:pPr>
            <a:r>
              <a:rPr lang="en-GB" dirty="0" smtClean="0"/>
              <a:t>Received Benefits</a:t>
            </a:r>
          </a:p>
          <a:p>
            <a:pPr>
              <a:spcBef>
                <a:spcPct val="35000"/>
              </a:spcBef>
              <a:defRPr/>
            </a:pPr>
            <a:endParaRPr lang="en-GB" dirty="0" smtClean="0"/>
          </a:p>
        </p:txBody>
      </p:sp>
      <p:sp>
        <p:nvSpPr>
          <p:cNvPr id="89096" name="Text Box 4"/>
          <p:cNvSpPr txBox="1">
            <a:spLocks noChangeArrowheads="1"/>
          </p:cNvSpPr>
          <p:nvPr/>
        </p:nvSpPr>
        <p:spPr bwMode="auto">
          <a:xfrm>
            <a:off x="131763" y="6078538"/>
            <a:ext cx="8832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7A5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GB" sz="2800" b="1" i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3151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09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030413" y="765175"/>
            <a:ext cx="4922837" cy="5473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1034600" y="2378075"/>
            <a:ext cx="69541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9600" dirty="0" smtClean="0">
                <a:solidFill>
                  <a:schemeClr val="bg1"/>
                </a:solidFill>
                <a:latin typeface="Arial Black" pitchFamily="34" charset="0"/>
              </a:rPr>
              <a:t>Questions</a:t>
            </a:r>
            <a:endParaRPr lang="en-GB" sz="9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3751" name="WordArt 4"/>
          <p:cNvSpPr>
            <a:spLocks noChangeArrowheads="1" noChangeShapeType="1" noTextEdit="1"/>
          </p:cNvSpPr>
          <p:nvPr/>
        </p:nvSpPr>
        <p:spPr bwMode="auto">
          <a:xfrm>
            <a:off x="1585913" y="2925763"/>
            <a:ext cx="695325" cy="641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FFFF"/>
                </a:solidFill>
                <a:latin typeface="Arial Black"/>
              </a:rPr>
              <a:t>?</a:t>
            </a:r>
            <a:endParaRPr lang="en-US" sz="3600" kern="1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3752" name="WordArt 5"/>
          <p:cNvSpPr>
            <a:spLocks noChangeArrowheads="1" noChangeShapeType="1" noTextEdit="1"/>
          </p:cNvSpPr>
          <p:nvPr/>
        </p:nvSpPr>
        <p:spPr bwMode="auto">
          <a:xfrm>
            <a:off x="2411413" y="2925763"/>
            <a:ext cx="695325" cy="641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  <p:sp>
        <p:nvSpPr>
          <p:cNvPr id="73754" name="WordArt 6"/>
          <p:cNvSpPr>
            <a:spLocks noChangeArrowheads="1" noChangeShapeType="1" noTextEdit="1"/>
          </p:cNvSpPr>
          <p:nvPr/>
        </p:nvSpPr>
        <p:spPr bwMode="auto">
          <a:xfrm>
            <a:off x="3924300" y="2682875"/>
            <a:ext cx="503238" cy="884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  <p:sp>
        <p:nvSpPr>
          <p:cNvPr id="73755" name="WordArt 7"/>
          <p:cNvSpPr>
            <a:spLocks noChangeArrowheads="1" noChangeShapeType="1" noTextEdit="1"/>
          </p:cNvSpPr>
          <p:nvPr/>
        </p:nvSpPr>
        <p:spPr bwMode="auto">
          <a:xfrm>
            <a:off x="4514850" y="2682875"/>
            <a:ext cx="273050" cy="884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  <p:sp>
        <p:nvSpPr>
          <p:cNvPr id="73756" name="WordArt 8"/>
          <p:cNvSpPr>
            <a:spLocks noChangeArrowheads="1" noChangeShapeType="1" noTextEdit="1"/>
          </p:cNvSpPr>
          <p:nvPr/>
        </p:nvSpPr>
        <p:spPr bwMode="auto">
          <a:xfrm>
            <a:off x="4897438" y="2925763"/>
            <a:ext cx="695325" cy="641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  <p:sp>
        <p:nvSpPr>
          <p:cNvPr id="73757" name="WordArt 9"/>
          <p:cNvSpPr>
            <a:spLocks noChangeArrowheads="1" noChangeShapeType="1" noTextEdit="1"/>
          </p:cNvSpPr>
          <p:nvPr/>
        </p:nvSpPr>
        <p:spPr bwMode="auto">
          <a:xfrm>
            <a:off x="5724525" y="2925763"/>
            <a:ext cx="695325" cy="641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  <p:sp>
        <p:nvSpPr>
          <p:cNvPr id="73758" name="WordArt 10"/>
          <p:cNvSpPr>
            <a:spLocks noChangeArrowheads="1" noChangeShapeType="1" noTextEdit="1"/>
          </p:cNvSpPr>
          <p:nvPr/>
        </p:nvSpPr>
        <p:spPr bwMode="auto">
          <a:xfrm>
            <a:off x="6535738" y="2682875"/>
            <a:ext cx="273050" cy="884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  <p:sp>
        <p:nvSpPr>
          <p:cNvPr id="73759" name="WordArt 11"/>
          <p:cNvSpPr>
            <a:spLocks noChangeArrowheads="1" noChangeShapeType="1" noTextEdit="1"/>
          </p:cNvSpPr>
          <p:nvPr/>
        </p:nvSpPr>
        <p:spPr bwMode="auto">
          <a:xfrm>
            <a:off x="6948488" y="2925763"/>
            <a:ext cx="695325" cy="641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  <p:sp>
        <p:nvSpPr>
          <p:cNvPr id="73761" name="WordArt 12"/>
          <p:cNvSpPr>
            <a:spLocks noChangeArrowheads="1" noChangeShapeType="1" noTextEdit="1"/>
          </p:cNvSpPr>
          <p:nvPr/>
        </p:nvSpPr>
        <p:spPr bwMode="auto">
          <a:xfrm>
            <a:off x="7662546" y="2828925"/>
            <a:ext cx="695325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FFFF"/>
                </a:solidFill>
                <a:latin typeface="Arial Black"/>
              </a:rPr>
              <a:t>?</a:t>
            </a:r>
            <a:endParaRPr lang="en-US" sz="3600" kern="10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73763" name="WordArt 13"/>
          <p:cNvSpPr>
            <a:spLocks noChangeArrowheads="1" noChangeShapeType="1" noTextEdit="1"/>
          </p:cNvSpPr>
          <p:nvPr/>
        </p:nvSpPr>
        <p:spPr bwMode="auto">
          <a:xfrm>
            <a:off x="3175000" y="2925763"/>
            <a:ext cx="695325" cy="641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  <p:sp>
        <p:nvSpPr>
          <p:cNvPr id="73764" name="WordArt 14"/>
          <p:cNvSpPr>
            <a:spLocks noChangeArrowheads="1" noChangeShapeType="1" noTextEdit="1"/>
          </p:cNvSpPr>
          <p:nvPr/>
        </p:nvSpPr>
        <p:spPr bwMode="auto">
          <a:xfrm>
            <a:off x="601663" y="2663825"/>
            <a:ext cx="825500" cy="917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FFFF"/>
                </a:solidFill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4778379"/>
      </p:ext>
    </p:extLst>
  </p:cSld>
  <p:clrMapOvr>
    <a:masterClrMapping/>
  </p:clrMapOvr>
  <p:transition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4968E-6 C 0.00417 0.05978 0.00868 0.11515 0.05503 0.14898 C 0.10139 0.18281 0.23125 0.19138 0.2776 0.2025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101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C -0.0132 -0.02523 -0.02466 -0.0537 -0.0283 -0.08449 C -0.03195 -0.11528 -0.02309 -0.16366 -0.02171 -0.18449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92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4282E-6 C 0.00278 0.03684 0.00712 0.06951 0.0184 0.09129 C 0.02968 0.11307 0.05781 0.1228 0.06805 0.13091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653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1343 C 0.02066 -0.06065 0.02188 -0.1 0.04792 -0.11343 C 0.07396 -0.12686 0.14948 -0.09838 0.17622 -0.0944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-56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C -0.00781 -0.0662 -0.01302 -0.13287 -0.03837 -0.18426 C -0.06371 -0.23565 -0.1283 -0.2831 -0.15191 -0.30903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154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11111E-6 C -0.03906 -0.07732 -0.07794 -0.1544 -0.08992 -0.2044 C -0.1019 -0.2544 -0.0868 -0.27732 -0.07169 -0.3 " pathEditMode="relative" ptsTypes="aaA">
                                      <p:cBhvr>
                                        <p:cTn id="28" dur="2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4282E-6 C -0.02292 -0.06349 -0.0441 -0.12767 -0.05677 -0.16914 C -0.06945 -0.21061 -0.07222 -0.23263 -0.07622 -0.24931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-1246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C -0.03941 -0.16042 -0.07709 -0.3206 -0.125 -0.37546 C -0.17292 -0.43032 -0.25382 -0.33866 -0.28785 -0.32894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92" y="-2150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7646E-6 C 0.00225 -0.09361 0.00243 -0.18351 -0.025 -0.21803 C -0.05243 -0.25255 -0.13577 -0.20969 -0.16493 -0.2076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262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7037E-7 C 0.01598 -0.05185 0.03229 -0.1037 0.02483 -0.14884 C 0.01736 -0.19398 -0.01406 -0.23264 -0.04531 -0.27107 " pathEditMode="relative" ptsTypes="aaA">
                                      <p:cBhvr>
                                        <p:cTn id="44" dur="20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4 C -0.00816 0.06783 -0.01528 0.13542 0.02413 0.20255 C 0.06354 0.26968 0.17639 0.37037 0.23576 0.40255 C 0.29514 0.43473 0.33784 0.41528 0.38073 0.39584 " pathEditMode="relative" ptsTypes="aaaA">
                                      <p:cBhvr>
                                        <p:cTn id="48" dur="20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51" grpId="0" animBg="1"/>
      <p:bldP spid="73751" grpId="1" animBg="1"/>
      <p:bldP spid="73752" grpId="0" animBg="1"/>
      <p:bldP spid="73752" grpId="1" animBg="1"/>
      <p:bldP spid="73754" grpId="0" animBg="1"/>
      <p:bldP spid="73754" grpId="1" animBg="1"/>
      <p:bldP spid="73755" grpId="0" animBg="1"/>
      <p:bldP spid="73755" grpId="1" animBg="1"/>
      <p:bldP spid="73756" grpId="0" animBg="1"/>
      <p:bldP spid="73756" grpId="1" animBg="1"/>
      <p:bldP spid="73757" grpId="0" animBg="1"/>
      <p:bldP spid="73757" grpId="1" animBg="1"/>
      <p:bldP spid="73758" grpId="0" animBg="1"/>
      <p:bldP spid="73758" grpId="1" animBg="1"/>
      <p:bldP spid="73759" grpId="0" animBg="1"/>
      <p:bldP spid="73759" grpId="1" animBg="1"/>
      <p:bldP spid="73761" grpId="0" animBg="1"/>
      <p:bldP spid="73761" grpId="1" animBg="1"/>
      <p:bldP spid="73763" grpId="0" animBg="1"/>
      <p:bldP spid="73763" grpId="1" animBg="1"/>
      <p:bldP spid="73764" grpId="0" animBg="1"/>
      <p:bldP spid="7376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471757" y="385763"/>
            <a:ext cx="2820452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8500" dirty="0" smtClean="0">
                <a:latin typeface="Arial Black" pitchFamily="34" charset="0"/>
              </a:rPr>
              <a:t>The </a:t>
            </a:r>
            <a:endParaRPr lang="en-GB" sz="8500" dirty="0">
              <a:latin typeface="Arial Black" pitchFamily="34" charset="0"/>
            </a:endParaRPr>
          </a:p>
        </p:txBody>
      </p:sp>
      <p:sp>
        <p:nvSpPr>
          <p:cNvPr id="69686" name="Text Box 3"/>
          <p:cNvSpPr txBox="1">
            <a:spLocks noChangeArrowheads="1"/>
          </p:cNvSpPr>
          <p:nvPr/>
        </p:nvSpPr>
        <p:spPr bwMode="auto">
          <a:xfrm>
            <a:off x="4920334" y="304800"/>
            <a:ext cx="2427267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8500" dirty="0" smtClean="0">
                <a:latin typeface="Arial Black" pitchFamily="34" charset="0"/>
              </a:rPr>
              <a:t>End</a:t>
            </a:r>
            <a:endParaRPr lang="en-GB" sz="8500" dirty="0">
              <a:latin typeface="Arial Black" pitchFamily="34" charset="0"/>
            </a:endParaRPr>
          </a:p>
        </p:txBody>
      </p:sp>
      <p:grpSp>
        <p:nvGrpSpPr>
          <p:cNvPr id="69767" name="Group 5"/>
          <p:cNvGrpSpPr>
            <a:grpSpLocks/>
          </p:cNvGrpSpPr>
          <p:nvPr/>
        </p:nvGrpSpPr>
        <p:grpSpPr bwMode="auto">
          <a:xfrm>
            <a:off x="2987675" y="3738563"/>
            <a:ext cx="3097213" cy="2822575"/>
            <a:chOff x="1882" y="2355"/>
            <a:chExt cx="1951" cy="1778"/>
          </a:xfrm>
        </p:grpSpPr>
        <p:sp>
          <p:nvSpPr>
            <p:cNvPr id="28683" name="Freeform 11"/>
            <p:cNvSpPr>
              <a:spLocks/>
            </p:cNvSpPr>
            <p:nvPr/>
          </p:nvSpPr>
          <p:spPr bwMode="auto">
            <a:xfrm>
              <a:off x="1934" y="2693"/>
              <a:ext cx="587" cy="1405"/>
            </a:xfrm>
            <a:custGeom>
              <a:avLst/>
              <a:gdLst>
                <a:gd name="T0" fmla="*/ 587 w 587"/>
                <a:gd name="T1" fmla="*/ 128 h 1405"/>
                <a:gd name="T2" fmla="*/ 562 w 587"/>
                <a:gd name="T3" fmla="*/ 1405 h 1405"/>
                <a:gd name="T4" fmla="*/ 556 w 587"/>
                <a:gd name="T5" fmla="*/ 1404 h 1405"/>
                <a:gd name="T6" fmla="*/ 539 w 587"/>
                <a:gd name="T7" fmla="*/ 1400 h 1405"/>
                <a:gd name="T8" fmla="*/ 516 w 587"/>
                <a:gd name="T9" fmla="*/ 1395 h 1405"/>
                <a:gd name="T10" fmla="*/ 489 w 587"/>
                <a:gd name="T11" fmla="*/ 1388 h 1405"/>
                <a:gd name="T12" fmla="*/ 459 w 587"/>
                <a:gd name="T13" fmla="*/ 1379 h 1405"/>
                <a:gd name="T14" fmla="*/ 430 w 587"/>
                <a:gd name="T15" fmla="*/ 1370 h 1405"/>
                <a:gd name="T16" fmla="*/ 406 w 587"/>
                <a:gd name="T17" fmla="*/ 1359 h 1405"/>
                <a:gd name="T18" fmla="*/ 388 w 587"/>
                <a:gd name="T19" fmla="*/ 1348 h 1405"/>
                <a:gd name="T20" fmla="*/ 10 w 587"/>
                <a:gd name="T21" fmla="*/ 1241 h 1405"/>
                <a:gd name="T22" fmla="*/ 0 w 587"/>
                <a:gd name="T23" fmla="*/ 56 h 1405"/>
                <a:gd name="T24" fmla="*/ 101 w 587"/>
                <a:gd name="T25" fmla="*/ 0 h 1405"/>
                <a:gd name="T26" fmla="*/ 587 w 587"/>
                <a:gd name="T27" fmla="*/ 128 h 14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87" h="1405">
                  <a:moveTo>
                    <a:pt x="587" y="128"/>
                  </a:moveTo>
                  <a:lnTo>
                    <a:pt x="562" y="1405"/>
                  </a:lnTo>
                  <a:lnTo>
                    <a:pt x="556" y="1404"/>
                  </a:lnTo>
                  <a:lnTo>
                    <a:pt x="539" y="1400"/>
                  </a:lnTo>
                  <a:lnTo>
                    <a:pt x="516" y="1395"/>
                  </a:lnTo>
                  <a:lnTo>
                    <a:pt x="489" y="1388"/>
                  </a:lnTo>
                  <a:lnTo>
                    <a:pt x="459" y="1379"/>
                  </a:lnTo>
                  <a:lnTo>
                    <a:pt x="430" y="1370"/>
                  </a:lnTo>
                  <a:lnTo>
                    <a:pt x="406" y="1359"/>
                  </a:lnTo>
                  <a:lnTo>
                    <a:pt x="388" y="1348"/>
                  </a:lnTo>
                  <a:lnTo>
                    <a:pt x="10" y="1241"/>
                  </a:lnTo>
                  <a:lnTo>
                    <a:pt x="0" y="56"/>
                  </a:lnTo>
                  <a:lnTo>
                    <a:pt x="101" y="0"/>
                  </a:lnTo>
                  <a:lnTo>
                    <a:pt x="587" y="128"/>
                  </a:lnTo>
                  <a:close/>
                </a:path>
              </a:pathLst>
            </a:custGeom>
            <a:solidFill>
              <a:srgbClr val="6B6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auto">
            <a:xfrm>
              <a:off x="2010" y="2370"/>
              <a:ext cx="1691" cy="461"/>
            </a:xfrm>
            <a:custGeom>
              <a:avLst/>
              <a:gdLst>
                <a:gd name="T0" fmla="*/ 501 w 1691"/>
                <a:gd name="T1" fmla="*/ 461 h 461"/>
                <a:gd name="T2" fmla="*/ 1691 w 1691"/>
                <a:gd name="T3" fmla="*/ 88 h 461"/>
                <a:gd name="T4" fmla="*/ 1169 w 1691"/>
                <a:gd name="T5" fmla="*/ 0 h 461"/>
                <a:gd name="T6" fmla="*/ 0 w 1691"/>
                <a:gd name="T7" fmla="*/ 333 h 461"/>
                <a:gd name="T8" fmla="*/ 501 w 1691"/>
                <a:gd name="T9" fmla="*/ 461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1" h="461">
                  <a:moveTo>
                    <a:pt x="501" y="461"/>
                  </a:moveTo>
                  <a:lnTo>
                    <a:pt x="1691" y="88"/>
                  </a:lnTo>
                  <a:lnTo>
                    <a:pt x="1169" y="0"/>
                  </a:lnTo>
                  <a:lnTo>
                    <a:pt x="0" y="333"/>
                  </a:lnTo>
                  <a:lnTo>
                    <a:pt x="501" y="461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auto">
            <a:xfrm>
              <a:off x="2677" y="2450"/>
              <a:ext cx="285" cy="76"/>
            </a:xfrm>
            <a:custGeom>
              <a:avLst/>
              <a:gdLst>
                <a:gd name="T0" fmla="*/ 285 w 285"/>
                <a:gd name="T1" fmla="*/ 2 h 76"/>
                <a:gd name="T2" fmla="*/ 283 w 285"/>
                <a:gd name="T3" fmla="*/ 2 h 76"/>
                <a:gd name="T4" fmla="*/ 275 w 285"/>
                <a:gd name="T5" fmla="*/ 1 h 76"/>
                <a:gd name="T6" fmla="*/ 263 w 285"/>
                <a:gd name="T7" fmla="*/ 1 h 76"/>
                <a:gd name="T8" fmla="*/ 248 w 285"/>
                <a:gd name="T9" fmla="*/ 1 h 76"/>
                <a:gd name="T10" fmla="*/ 229 w 285"/>
                <a:gd name="T11" fmla="*/ 0 h 76"/>
                <a:gd name="T12" fmla="*/ 208 w 285"/>
                <a:gd name="T13" fmla="*/ 1 h 76"/>
                <a:gd name="T14" fmla="*/ 185 w 285"/>
                <a:gd name="T15" fmla="*/ 2 h 76"/>
                <a:gd name="T16" fmla="*/ 161 w 285"/>
                <a:gd name="T17" fmla="*/ 4 h 76"/>
                <a:gd name="T18" fmla="*/ 136 w 285"/>
                <a:gd name="T19" fmla="*/ 7 h 76"/>
                <a:gd name="T20" fmla="*/ 111 w 285"/>
                <a:gd name="T21" fmla="*/ 11 h 76"/>
                <a:gd name="T22" fmla="*/ 88 w 285"/>
                <a:gd name="T23" fmla="*/ 18 h 76"/>
                <a:gd name="T24" fmla="*/ 65 w 285"/>
                <a:gd name="T25" fmla="*/ 25 h 76"/>
                <a:gd name="T26" fmla="*/ 44 w 285"/>
                <a:gd name="T27" fmla="*/ 34 h 76"/>
                <a:gd name="T28" fmla="*/ 26 w 285"/>
                <a:gd name="T29" fmla="*/ 46 h 76"/>
                <a:gd name="T30" fmla="*/ 11 w 285"/>
                <a:gd name="T31" fmla="*/ 60 h 76"/>
                <a:gd name="T32" fmla="*/ 0 w 285"/>
                <a:gd name="T33" fmla="*/ 76 h 76"/>
                <a:gd name="T34" fmla="*/ 285 w 285"/>
                <a:gd name="T35" fmla="*/ 2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5" h="76">
                  <a:moveTo>
                    <a:pt x="285" y="2"/>
                  </a:moveTo>
                  <a:lnTo>
                    <a:pt x="283" y="2"/>
                  </a:lnTo>
                  <a:lnTo>
                    <a:pt x="275" y="1"/>
                  </a:lnTo>
                  <a:lnTo>
                    <a:pt x="263" y="1"/>
                  </a:lnTo>
                  <a:lnTo>
                    <a:pt x="248" y="1"/>
                  </a:lnTo>
                  <a:lnTo>
                    <a:pt x="229" y="0"/>
                  </a:lnTo>
                  <a:lnTo>
                    <a:pt x="208" y="1"/>
                  </a:lnTo>
                  <a:lnTo>
                    <a:pt x="185" y="2"/>
                  </a:lnTo>
                  <a:lnTo>
                    <a:pt x="161" y="4"/>
                  </a:lnTo>
                  <a:lnTo>
                    <a:pt x="136" y="7"/>
                  </a:lnTo>
                  <a:lnTo>
                    <a:pt x="111" y="11"/>
                  </a:lnTo>
                  <a:lnTo>
                    <a:pt x="88" y="18"/>
                  </a:lnTo>
                  <a:lnTo>
                    <a:pt x="65" y="25"/>
                  </a:lnTo>
                  <a:lnTo>
                    <a:pt x="44" y="34"/>
                  </a:lnTo>
                  <a:lnTo>
                    <a:pt x="26" y="46"/>
                  </a:lnTo>
                  <a:lnTo>
                    <a:pt x="11" y="60"/>
                  </a:lnTo>
                  <a:lnTo>
                    <a:pt x="0" y="76"/>
                  </a:lnTo>
                  <a:lnTo>
                    <a:pt x="285" y="2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auto">
            <a:xfrm>
              <a:off x="3013" y="2360"/>
              <a:ext cx="189" cy="59"/>
            </a:xfrm>
            <a:custGeom>
              <a:avLst/>
              <a:gdLst>
                <a:gd name="T0" fmla="*/ 0 w 189"/>
                <a:gd name="T1" fmla="*/ 39 h 59"/>
                <a:gd name="T2" fmla="*/ 43 w 189"/>
                <a:gd name="T3" fmla="*/ 59 h 59"/>
                <a:gd name="T4" fmla="*/ 189 w 189"/>
                <a:gd name="T5" fmla="*/ 10 h 59"/>
                <a:gd name="T6" fmla="*/ 146 w 189"/>
                <a:gd name="T7" fmla="*/ 0 h 59"/>
                <a:gd name="T8" fmla="*/ 0 w 189"/>
                <a:gd name="T9" fmla="*/ 39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9" h="59">
                  <a:moveTo>
                    <a:pt x="0" y="39"/>
                  </a:moveTo>
                  <a:lnTo>
                    <a:pt x="43" y="59"/>
                  </a:lnTo>
                  <a:lnTo>
                    <a:pt x="189" y="10"/>
                  </a:lnTo>
                  <a:lnTo>
                    <a:pt x="146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auto">
            <a:xfrm>
              <a:off x="1959" y="2529"/>
              <a:ext cx="616" cy="189"/>
            </a:xfrm>
            <a:custGeom>
              <a:avLst/>
              <a:gdLst>
                <a:gd name="T0" fmla="*/ 41 w 616"/>
                <a:gd name="T1" fmla="*/ 189 h 189"/>
                <a:gd name="T2" fmla="*/ 616 w 616"/>
                <a:gd name="T3" fmla="*/ 20 h 189"/>
                <a:gd name="T4" fmla="*/ 593 w 616"/>
                <a:gd name="T5" fmla="*/ 0 h 189"/>
                <a:gd name="T6" fmla="*/ 0 w 616"/>
                <a:gd name="T7" fmla="*/ 164 h 189"/>
                <a:gd name="T8" fmla="*/ 41 w 616"/>
                <a:gd name="T9" fmla="*/ 189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6" h="189">
                  <a:moveTo>
                    <a:pt x="41" y="189"/>
                  </a:moveTo>
                  <a:lnTo>
                    <a:pt x="616" y="20"/>
                  </a:lnTo>
                  <a:lnTo>
                    <a:pt x="593" y="0"/>
                  </a:lnTo>
                  <a:lnTo>
                    <a:pt x="0" y="164"/>
                  </a:lnTo>
                  <a:lnTo>
                    <a:pt x="41" y="189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auto">
            <a:xfrm>
              <a:off x="1888" y="2693"/>
              <a:ext cx="128" cy="1257"/>
            </a:xfrm>
            <a:custGeom>
              <a:avLst/>
              <a:gdLst>
                <a:gd name="T0" fmla="*/ 66 w 128"/>
                <a:gd name="T1" fmla="*/ 0 h 1257"/>
                <a:gd name="T2" fmla="*/ 128 w 128"/>
                <a:gd name="T3" fmla="*/ 15 h 1257"/>
                <a:gd name="T4" fmla="*/ 124 w 128"/>
                <a:gd name="T5" fmla="*/ 18 h 1257"/>
                <a:gd name="T6" fmla="*/ 118 w 128"/>
                <a:gd name="T7" fmla="*/ 23 h 1257"/>
                <a:gd name="T8" fmla="*/ 107 w 128"/>
                <a:gd name="T9" fmla="*/ 33 h 1257"/>
                <a:gd name="T10" fmla="*/ 93 w 128"/>
                <a:gd name="T11" fmla="*/ 47 h 1257"/>
                <a:gd name="T12" fmla="*/ 81 w 128"/>
                <a:gd name="T13" fmla="*/ 67 h 1257"/>
                <a:gd name="T14" fmla="*/ 69 w 128"/>
                <a:gd name="T15" fmla="*/ 93 h 1257"/>
                <a:gd name="T16" fmla="*/ 60 w 128"/>
                <a:gd name="T17" fmla="*/ 125 h 1257"/>
                <a:gd name="T18" fmla="*/ 56 w 128"/>
                <a:gd name="T19" fmla="*/ 163 h 1257"/>
                <a:gd name="T20" fmla="*/ 61 w 128"/>
                <a:gd name="T21" fmla="*/ 1185 h 1257"/>
                <a:gd name="T22" fmla="*/ 61 w 128"/>
                <a:gd name="T23" fmla="*/ 1187 h 1257"/>
                <a:gd name="T24" fmla="*/ 61 w 128"/>
                <a:gd name="T25" fmla="*/ 1193 h 1257"/>
                <a:gd name="T26" fmla="*/ 61 w 128"/>
                <a:gd name="T27" fmla="*/ 1203 h 1257"/>
                <a:gd name="T28" fmla="*/ 64 w 128"/>
                <a:gd name="T29" fmla="*/ 1213 h 1257"/>
                <a:gd name="T30" fmla="*/ 66 w 128"/>
                <a:gd name="T31" fmla="*/ 1225 h 1257"/>
                <a:gd name="T32" fmla="*/ 71 w 128"/>
                <a:gd name="T33" fmla="*/ 1237 h 1257"/>
                <a:gd name="T34" fmla="*/ 80 w 128"/>
                <a:gd name="T35" fmla="*/ 1248 h 1257"/>
                <a:gd name="T36" fmla="*/ 91 w 128"/>
                <a:gd name="T37" fmla="*/ 1257 h 1257"/>
                <a:gd name="T38" fmla="*/ 88 w 128"/>
                <a:gd name="T39" fmla="*/ 1256 h 1257"/>
                <a:gd name="T40" fmla="*/ 79 w 128"/>
                <a:gd name="T41" fmla="*/ 1253 h 1257"/>
                <a:gd name="T42" fmla="*/ 67 w 128"/>
                <a:gd name="T43" fmla="*/ 1249 h 1257"/>
                <a:gd name="T44" fmla="*/ 51 w 128"/>
                <a:gd name="T45" fmla="*/ 1241 h 1257"/>
                <a:gd name="T46" fmla="*/ 37 w 128"/>
                <a:gd name="T47" fmla="*/ 1229 h 1257"/>
                <a:gd name="T48" fmla="*/ 23 w 128"/>
                <a:gd name="T49" fmla="*/ 1213 h 1257"/>
                <a:gd name="T50" fmla="*/ 12 w 128"/>
                <a:gd name="T51" fmla="*/ 1192 h 1257"/>
                <a:gd name="T52" fmla="*/ 5 w 128"/>
                <a:gd name="T53" fmla="*/ 1164 h 1257"/>
                <a:gd name="T54" fmla="*/ 0 w 128"/>
                <a:gd name="T55" fmla="*/ 128 h 1257"/>
                <a:gd name="T56" fmla="*/ 1 w 128"/>
                <a:gd name="T57" fmla="*/ 124 h 1257"/>
                <a:gd name="T58" fmla="*/ 3 w 128"/>
                <a:gd name="T59" fmla="*/ 110 h 1257"/>
                <a:gd name="T60" fmla="*/ 7 w 128"/>
                <a:gd name="T61" fmla="*/ 92 h 1257"/>
                <a:gd name="T62" fmla="*/ 14 w 128"/>
                <a:gd name="T63" fmla="*/ 69 h 1257"/>
                <a:gd name="T64" fmla="*/ 23 w 128"/>
                <a:gd name="T65" fmla="*/ 47 h 1257"/>
                <a:gd name="T66" fmla="*/ 34 w 128"/>
                <a:gd name="T67" fmla="*/ 26 h 1257"/>
                <a:gd name="T68" fmla="*/ 48 w 128"/>
                <a:gd name="T69" fmla="*/ 10 h 1257"/>
                <a:gd name="T70" fmla="*/ 66 w 128"/>
                <a:gd name="T71" fmla="*/ 0 h 12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8" h="1257">
                  <a:moveTo>
                    <a:pt x="66" y="0"/>
                  </a:moveTo>
                  <a:lnTo>
                    <a:pt x="128" y="15"/>
                  </a:lnTo>
                  <a:lnTo>
                    <a:pt x="124" y="18"/>
                  </a:lnTo>
                  <a:lnTo>
                    <a:pt x="118" y="23"/>
                  </a:lnTo>
                  <a:lnTo>
                    <a:pt x="107" y="33"/>
                  </a:lnTo>
                  <a:lnTo>
                    <a:pt x="93" y="47"/>
                  </a:lnTo>
                  <a:lnTo>
                    <a:pt x="81" y="67"/>
                  </a:lnTo>
                  <a:lnTo>
                    <a:pt x="69" y="93"/>
                  </a:lnTo>
                  <a:lnTo>
                    <a:pt x="60" y="125"/>
                  </a:lnTo>
                  <a:lnTo>
                    <a:pt x="56" y="163"/>
                  </a:lnTo>
                  <a:lnTo>
                    <a:pt x="61" y="1185"/>
                  </a:lnTo>
                  <a:lnTo>
                    <a:pt x="61" y="1187"/>
                  </a:lnTo>
                  <a:lnTo>
                    <a:pt x="61" y="1193"/>
                  </a:lnTo>
                  <a:lnTo>
                    <a:pt x="61" y="1203"/>
                  </a:lnTo>
                  <a:lnTo>
                    <a:pt x="64" y="1213"/>
                  </a:lnTo>
                  <a:lnTo>
                    <a:pt x="66" y="1225"/>
                  </a:lnTo>
                  <a:lnTo>
                    <a:pt x="71" y="1237"/>
                  </a:lnTo>
                  <a:lnTo>
                    <a:pt x="80" y="1248"/>
                  </a:lnTo>
                  <a:lnTo>
                    <a:pt x="91" y="1257"/>
                  </a:lnTo>
                  <a:lnTo>
                    <a:pt x="88" y="1256"/>
                  </a:lnTo>
                  <a:lnTo>
                    <a:pt x="79" y="1253"/>
                  </a:lnTo>
                  <a:lnTo>
                    <a:pt x="67" y="1249"/>
                  </a:lnTo>
                  <a:lnTo>
                    <a:pt x="51" y="1241"/>
                  </a:lnTo>
                  <a:lnTo>
                    <a:pt x="37" y="1229"/>
                  </a:lnTo>
                  <a:lnTo>
                    <a:pt x="23" y="1213"/>
                  </a:lnTo>
                  <a:lnTo>
                    <a:pt x="12" y="1192"/>
                  </a:lnTo>
                  <a:lnTo>
                    <a:pt x="5" y="1164"/>
                  </a:lnTo>
                  <a:lnTo>
                    <a:pt x="0" y="128"/>
                  </a:lnTo>
                  <a:lnTo>
                    <a:pt x="1" y="124"/>
                  </a:lnTo>
                  <a:lnTo>
                    <a:pt x="3" y="110"/>
                  </a:lnTo>
                  <a:lnTo>
                    <a:pt x="7" y="92"/>
                  </a:lnTo>
                  <a:lnTo>
                    <a:pt x="14" y="69"/>
                  </a:lnTo>
                  <a:lnTo>
                    <a:pt x="23" y="47"/>
                  </a:lnTo>
                  <a:lnTo>
                    <a:pt x="34" y="26"/>
                  </a:lnTo>
                  <a:lnTo>
                    <a:pt x="48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AAA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auto">
            <a:xfrm>
              <a:off x="2505" y="2458"/>
              <a:ext cx="1322" cy="1671"/>
            </a:xfrm>
            <a:custGeom>
              <a:avLst/>
              <a:gdLst>
                <a:gd name="T0" fmla="*/ 6 w 1322"/>
                <a:gd name="T1" fmla="*/ 373 h 1671"/>
                <a:gd name="T2" fmla="*/ 1190 w 1322"/>
                <a:gd name="T3" fmla="*/ 0 h 1671"/>
                <a:gd name="T4" fmla="*/ 1196 w 1322"/>
                <a:gd name="T5" fmla="*/ 0 h 1671"/>
                <a:gd name="T6" fmla="*/ 1211 w 1322"/>
                <a:gd name="T7" fmla="*/ 0 h 1671"/>
                <a:gd name="T8" fmla="*/ 1233 w 1322"/>
                <a:gd name="T9" fmla="*/ 3 h 1671"/>
                <a:gd name="T10" fmla="*/ 1257 w 1322"/>
                <a:gd name="T11" fmla="*/ 7 h 1671"/>
                <a:gd name="T12" fmla="*/ 1282 w 1322"/>
                <a:gd name="T13" fmla="*/ 17 h 1671"/>
                <a:gd name="T14" fmla="*/ 1303 w 1322"/>
                <a:gd name="T15" fmla="*/ 32 h 1671"/>
                <a:gd name="T16" fmla="*/ 1316 w 1322"/>
                <a:gd name="T17" fmla="*/ 53 h 1671"/>
                <a:gd name="T18" fmla="*/ 1318 w 1322"/>
                <a:gd name="T19" fmla="*/ 81 h 1671"/>
                <a:gd name="T20" fmla="*/ 1322 w 1322"/>
                <a:gd name="T21" fmla="*/ 1057 h 1671"/>
                <a:gd name="T22" fmla="*/ 1322 w 1322"/>
                <a:gd name="T23" fmla="*/ 1061 h 1671"/>
                <a:gd name="T24" fmla="*/ 1320 w 1322"/>
                <a:gd name="T25" fmla="*/ 1074 h 1671"/>
                <a:gd name="T26" fmla="*/ 1316 w 1322"/>
                <a:gd name="T27" fmla="*/ 1093 h 1671"/>
                <a:gd name="T28" fmla="*/ 1310 w 1322"/>
                <a:gd name="T29" fmla="*/ 1116 h 1671"/>
                <a:gd name="T30" fmla="*/ 1300 w 1322"/>
                <a:gd name="T31" fmla="*/ 1139 h 1671"/>
                <a:gd name="T32" fmla="*/ 1288 w 1322"/>
                <a:gd name="T33" fmla="*/ 1163 h 1671"/>
                <a:gd name="T34" fmla="*/ 1273 w 1322"/>
                <a:gd name="T35" fmla="*/ 1181 h 1671"/>
                <a:gd name="T36" fmla="*/ 1252 w 1322"/>
                <a:gd name="T37" fmla="*/ 1195 h 1671"/>
                <a:gd name="T38" fmla="*/ 109 w 1322"/>
                <a:gd name="T39" fmla="*/ 1671 h 1671"/>
                <a:gd name="T40" fmla="*/ 104 w 1322"/>
                <a:gd name="T41" fmla="*/ 1669 h 1671"/>
                <a:gd name="T42" fmla="*/ 93 w 1322"/>
                <a:gd name="T43" fmla="*/ 1667 h 1671"/>
                <a:gd name="T44" fmla="*/ 78 w 1322"/>
                <a:gd name="T45" fmla="*/ 1662 h 1671"/>
                <a:gd name="T46" fmla="*/ 59 w 1322"/>
                <a:gd name="T47" fmla="*/ 1652 h 1671"/>
                <a:gd name="T48" fmla="*/ 39 w 1322"/>
                <a:gd name="T49" fmla="*/ 1637 h 1671"/>
                <a:gd name="T50" fmla="*/ 23 w 1322"/>
                <a:gd name="T51" fmla="*/ 1616 h 1671"/>
                <a:gd name="T52" fmla="*/ 8 w 1322"/>
                <a:gd name="T53" fmla="*/ 1589 h 1671"/>
                <a:gd name="T54" fmla="*/ 0 w 1322"/>
                <a:gd name="T55" fmla="*/ 1552 h 1671"/>
                <a:gd name="T56" fmla="*/ 6 w 1322"/>
                <a:gd name="T57" fmla="*/ 373 h 16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22" h="1671">
                  <a:moveTo>
                    <a:pt x="6" y="373"/>
                  </a:moveTo>
                  <a:lnTo>
                    <a:pt x="1190" y="0"/>
                  </a:lnTo>
                  <a:lnTo>
                    <a:pt x="1196" y="0"/>
                  </a:lnTo>
                  <a:lnTo>
                    <a:pt x="1211" y="0"/>
                  </a:lnTo>
                  <a:lnTo>
                    <a:pt x="1233" y="3"/>
                  </a:lnTo>
                  <a:lnTo>
                    <a:pt x="1257" y="7"/>
                  </a:lnTo>
                  <a:lnTo>
                    <a:pt x="1282" y="17"/>
                  </a:lnTo>
                  <a:lnTo>
                    <a:pt x="1303" y="32"/>
                  </a:lnTo>
                  <a:lnTo>
                    <a:pt x="1316" y="53"/>
                  </a:lnTo>
                  <a:lnTo>
                    <a:pt x="1318" y="81"/>
                  </a:lnTo>
                  <a:lnTo>
                    <a:pt x="1322" y="1057"/>
                  </a:lnTo>
                  <a:lnTo>
                    <a:pt x="1322" y="1061"/>
                  </a:lnTo>
                  <a:lnTo>
                    <a:pt x="1320" y="1074"/>
                  </a:lnTo>
                  <a:lnTo>
                    <a:pt x="1316" y="1093"/>
                  </a:lnTo>
                  <a:lnTo>
                    <a:pt x="1310" y="1116"/>
                  </a:lnTo>
                  <a:lnTo>
                    <a:pt x="1300" y="1139"/>
                  </a:lnTo>
                  <a:lnTo>
                    <a:pt x="1288" y="1163"/>
                  </a:lnTo>
                  <a:lnTo>
                    <a:pt x="1273" y="1181"/>
                  </a:lnTo>
                  <a:lnTo>
                    <a:pt x="1252" y="1195"/>
                  </a:lnTo>
                  <a:lnTo>
                    <a:pt x="109" y="1671"/>
                  </a:lnTo>
                  <a:lnTo>
                    <a:pt x="104" y="1669"/>
                  </a:lnTo>
                  <a:lnTo>
                    <a:pt x="93" y="1667"/>
                  </a:lnTo>
                  <a:lnTo>
                    <a:pt x="78" y="1662"/>
                  </a:lnTo>
                  <a:lnTo>
                    <a:pt x="59" y="1652"/>
                  </a:lnTo>
                  <a:lnTo>
                    <a:pt x="39" y="1637"/>
                  </a:lnTo>
                  <a:lnTo>
                    <a:pt x="23" y="1616"/>
                  </a:lnTo>
                  <a:lnTo>
                    <a:pt x="8" y="1589"/>
                  </a:lnTo>
                  <a:lnTo>
                    <a:pt x="0" y="1552"/>
                  </a:lnTo>
                  <a:lnTo>
                    <a:pt x="6" y="373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auto">
            <a:xfrm>
              <a:off x="2434" y="2831"/>
              <a:ext cx="123" cy="1275"/>
            </a:xfrm>
            <a:custGeom>
              <a:avLst/>
              <a:gdLst>
                <a:gd name="T0" fmla="*/ 83 w 123"/>
                <a:gd name="T1" fmla="*/ 0 h 1275"/>
                <a:gd name="T2" fmla="*/ 123 w 123"/>
                <a:gd name="T3" fmla="*/ 15 h 1275"/>
                <a:gd name="T4" fmla="*/ 121 w 123"/>
                <a:gd name="T5" fmla="*/ 17 h 1275"/>
                <a:gd name="T6" fmla="*/ 116 w 123"/>
                <a:gd name="T7" fmla="*/ 20 h 1275"/>
                <a:gd name="T8" fmla="*/ 107 w 123"/>
                <a:gd name="T9" fmla="*/ 26 h 1275"/>
                <a:gd name="T10" fmla="*/ 98 w 123"/>
                <a:gd name="T11" fmla="*/ 36 h 1275"/>
                <a:gd name="T12" fmla="*/ 88 w 123"/>
                <a:gd name="T13" fmla="*/ 51 h 1275"/>
                <a:gd name="T14" fmla="*/ 79 w 123"/>
                <a:gd name="T15" fmla="*/ 70 h 1275"/>
                <a:gd name="T16" fmla="*/ 74 w 123"/>
                <a:gd name="T17" fmla="*/ 93 h 1275"/>
                <a:gd name="T18" fmla="*/ 71 w 123"/>
                <a:gd name="T19" fmla="*/ 123 h 1275"/>
                <a:gd name="T20" fmla="*/ 71 w 123"/>
                <a:gd name="T21" fmla="*/ 1216 h 1275"/>
                <a:gd name="T22" fmla="*/ 73 w 123"/>
                <a:gd name="T23" fmla="*/ 1218 h 1275"/>
                <a:gd name="T24" fmla="*/ 75 w 123"/>
                <a:gd name="T25" fmla="*/ 1224 h 1275"/>
                <a:gd name="T26" fmla="*/ 79 w 123"/>
                <a:gd name="T27" fmla="*/ 1230 h 1275"/>
                <a:gd name="T28" fmla="*/ 85 w 123"/>
                <a:gd name="T29" fmla="*/ 1240 h 1275"/>
                <a:gd name="T30" fmla="*/ 90 w 123"/>
                <a:gd name="T31" fmla="*/ 1249 h 1275"/>
                <a:gd name="T32" fmla="*/ 98 w 123"/>
                <a:gd name="T33" fmla="*/ 1259 h 1275"/>
                <a:gd name="T34" fmla="*/ 105 w 123"/>
                <a:gd name="T35" fmla="*/ 1267 h 1275"/>
                <a:gd name="T36" fmla="*/ 112 w 123"/>
                <a:gd name="T37" fmla="*/ 1272 h 1275"/>
                <a:gd name="T38" fmla="*/ 109 w 123"/>
                <a:gd name="T39" fmla="*/ 1273 h 1275"/>
                <a:gd name="T40" fmla="*/ 100 w 123"/>
                <a:gd name="T41" fmla="*/ 1274 h 1275"/>
                <a:gd name="T42" fmla="*/ 88 w 123"/>
                <a:gd name="T43" fmla="*/ 1275 h 1275"/>
                <a:gd name="T44" fmla="*/ 71 w 123"/>
                <a:gd name="T45" fmla="*/ 1272 h 1275"/>
                <a:gd name="T46" fmla="*/ 54 w 123"/>
                <a:gd name="T47" fmla="*/ 1266 h 1275"/>
                <a:gd name="T48" fmla="*/ 35 w 123"/>
                <a:gd name="T49" fmla="*/ 1252 h 1275"/>
                <a:gd name="T50" fmla="*/ 16 w 123"/>
                <a:gd name="T51" fmla="*/ 1231 h 1275"/>
                <a:gd name="T52" fmla="*/ 0 w 123"/>
                <a:gd name="T53" fmla="*/ 1200 h 1275"/>
                <a:gd name="T54" fmla="*/ 0 w 123"/>
                <a:gd name="T55" fmla="*/ 92 h 1275"/>
                <a:gd name="T56" fmla="*/ 2 w 123"/>
                <a:gd name="T57" fmla="*/ 87 h 1275"/>
                <a:gd name="T58" fmla="*/ 6 w 123"/>
                <a:gd name="T59" fmla="*/ 76 h 1275"/>
                <a:gd name="T60" fmla="*/ 14 w 123"/>
                <a:gd name="T61" fmla="*/ 61 h 1275"/>
                <a:gd name="T62" fmla="*/ 24 w 123"/>
                <a:gd name="T63" fmla="*/ 44 h 1275"/>
                <a:gd name="T64" fmla="*/ 36 w 123"/>
                <a:gd name="T65" fmla="*/ 26 h 1275"/>
                <a:gd name="T66" fmla="*/ 51 w 123"/>
                <a:gd name="T67" fmla="*/ 12 h 1275"/>
                <a:gd name="T68" fmla="*/ 66 w 123"/>
                <a:gd name="T69" fmla="*/ 2 h 1275"/>
                <a:gd name="T70" fmla="*/ 83 w 123"/>
                <a:gd name="T71" fmla="*/ 0 h 12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3" h="1275">
                  <a:moveTo>
                    <a:pt x="83" y="0"/>
                  </a:moveTo>
                  <a:lnTo>
                    <a:pt x="123" y="15"/>
                  </a:lnTo>
                  <a:lnTo>
                    <a:pt x="121" y="17"/>
                  </a:lnTo>
                  <a:lnTo>
                    <a:pt x="116" y="20"/>
                  </a:lnTo>
                  <a:lnTo>
                    <a:pt x="107" y="26"/>
                  </a:lnTo>
                  <a:lnTo>
                    <a:pt x="98" y="36"/>
                  </a:lnTo>
                  <a:lnTo>
                    <a:pt x="88" y="51"/>
                  </a:lnTo>
                  <a:lnTo>
                    <a:pt x="79" y="70"/>
                  </a:lnTo>
                  <a:lnTo>
                    <a:pt x="74" y="93"/>
                  </a:lnTo>
                  <a:lnTo>
                    <a:pt x="71" y="123"/>
                  </a:lnTo>
                  <a:lnTo>
                    <a:pt x="71" y="1216"/>
                  </a:lnTo>
                  <a:lnTo>
                    <a:pt x="73" y="1218"/>
                  </a:lnTo>
                  <a:lnTo>
                    <a:pt x="75" y="1224"/>
                  </a:lnTo>
                  <a:lnTo>
                    <a:pt x="79" y="1230"/>
                  </a:lnTo>
                  <a:lnTo>
                    <a:pt x="85" y="1240"/>
                  </a:lnTo>
                  <a:lnTo>
                    <a:pt x="90" y="1249"/>
                  </a:lnTo>
                  <a:lnTo>
                    <a:pt x="98" y="1259"/>
                  </a:lnTo>
                  <a:lnTo>
                    <a:pt x="105" y="1267"/>
                  </a:lnTo>
                  <a:lnTo>
                    <a:pt x="112" y="1272"/>
                  </a:lnTo>
                  <a:lnTo>
                    <a:pt x="109" y="1273"/>
                  </a:lnTo>
                  <a:lnTo>
                    <a:pt x="100" y="1274"/>
                  </a:lnTo>
                  <a:lnTo>
                    <a:pt x="88" y="1275"/>
                  </a:lnTo>
                  <a:lnTo>
                    <a:pt x="71" y="1272"/>
                  </a:lnTo>
                  <a:lnTo>
                    <a:pt x="54" y="1266"/>
                  </a:lnTo>
                  <a:lnTo>
                    <a:pt x="35" y="1252"/>
                  </a:lnTo>
                  <a:lnTo>
                    <a:pt x="16" y="1231"/>
                  </a:lnTo>
                  <a:lnTo>
                    <a:pt x="0" y="1200"/>
                  </a:lnTo>
                  <a:lnTo>
                    <a:pt x="0" y="92"/>
                  </a:lnTo>
                  <a:lnTo>
                    <a:pt x="2" y="87"/>
                  </a:lnTo>
                  <a:lnTo>
                    <a:pt x="6" y="76"/>
                  </a:lnTo>
                  <a:lnTo>
                    <a:pt x="14" y="61"/>
                  </a:lnTo>
                  <a:lnTo>
                    <a:pt x="24" y="44"/>
                  </a:lnTo>
                  <a:lnTo>
                    <a:pt x="36" y="26"/>
                  </a:lnTo>
                  <a:lnTo>
                    <a:pt x="51" y="12"/>
                  </a:lnTo>
                  <a:lnTo>
                    <a:pt x="66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AAA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2552" y="2556"/>
              <a:ext cx="1225" cy="1511"/>
            </a:xfrm>
            <a:custGeom>
              <a:avLst/>
              <a:gdLst>
                <a:gd name="T0" fmla="*/ 51 w 1225"/>
                <a:gd name="T1" fmla="*/ 347 h 1511"/>
                <a:gd name="T2" fmla="*/ 1164 w 1225"/>
                <a:gd name="T3" fmla="*/ 3 h 1511"/>
                <a:gd name="T4" fmla="*/ 1166 w 1225"/>
                <a:gd name="T5" fmla="*/ 2 h 1511"/>
                <a:gd name="T6" fmla="*/ 1173 w 1225"/>
                <a:gd name="T7" fmla="*/ 1 h 1511"/>
                <a:gd name="T8" fmla="*/ 1182 w 1225"/>
                <a:gd name="T9" fmla="*/ 0 h 1511"/>
                <a:gd name="T10" fmla="*/ 1192 w 1225"/>
                <a:gd name="T11" fmla="*/ 2 h 1511"/>
                <a:gd name="T12" fmla="*/ 1202 w 1225"/>
                <a:gd name="T13" fmla="*/ 10 h 1511"/>
                <a:gd name="T14" fmla="*/ 1210 w 1225"/>
                <a:gd name="T15" fmla="*/ 23 h 1511"/>
                <a:gd name="T16" fmla="*/ 1217 w 1225"/>
                <a:gd name="T17" fmla="*/ 44 h 1511"/>
                <a:gd name="T18" fmla="*/ 1219 w 1225"/>
                <a:gd name="T19" fmla="*/ 75 h 1511"/>
                <a:gd name="T20" fmla="*/ 1225 w 1225"/>
                <a:gd name="T21" fmla="*/ 939 h 1511"/>
                <a:gd name="T22" fmla="*/ 1224 w 1225"/>
                <a:gd name="T23" fmla="*/ 943 h 1511"/>
                <a:gd name="T24" fmla="*/ 1223 w 1225"/>
                <a:gd name="T25" fmla="*/ 955 h 1511"/>
                <a:gd name="T26" fmla="*/ 1218 w 1225"/>
                <a:gd name="T27" fmla="*/ 972 h 1511"/>
                <a:gd name="T28" fmla="*/ 1211 w 1225"/>
                <a:gd name="T29" fmla="*/ 993 h 1511"/>
                <a:gd name="T30" fmla="*/ 1202 w 1225"/>
                <a:gd name="T31" fmla="*/ 1015 h 1511"/>
                <a:gd name="T32" fmla="*/ 1188 w 1225"/>
                <a:gd name="T33" fmla="*/ 1035 h 1511"/>
                <a:gd name="T34" fmla="*/ 1171 w 1225"/>
                <a:gd name="T35" fmla="*/ 1052 h 1511"/>
                <a:gd name="T36" fmla="*/ 1149 w 1225"/>
                <a:gd name="T37" fmla="*/ 1066 h 1511"/>
                <a:gd name="T38" fmla="*/ 107 w 1225"/>
                <a:gd name="T39" fmla="*/ 1511 h 1511"/>
                <a:gd name="T40" fmla="*/ 104 w 1225"/>
                <a:gd name="T41" fmla="*/ 1511 h 1511"/>
                <a:gd name="T42" fmla="*/ 94 w 1225"/>
                <a:gd name="T43" fmla="*/ 1511 h 1511"/>
                <a:gd name="T44" fmla="*/ 80 w 1225"/>
                <a:gd name="T45" fmla="*/ 1509 h 1511"/>
                <a:gd name="T46" fmla="*/ 64 w 1225"/>
                <a:gd name="T47" fmla="*/ 1504 h 1511"/>
                <a:gd name="T48" fmla="*/ 47 w 1225"/>
                <a:gd name="T49" fmla="*/ 1495 h 1511"/>
                <a:gd name="T50" fmla="*/ 32 w 1225"/>
                <a:gd name="T51" fmla="*/ 1481 h 1511"/>
                <a:gd name="T52" fmla="*/ 19 w 1225"/>
                <a:gd name="T53" fmla="*/ 1459 h 1511"/>
                <a:gd name="T54" fmla="*/ 10 w 1225"/>
                <a:gd name="T55" fmla="*/ 1429 h 1511"/>
                <a:gd name="T56" fmla="*/ 0 w 1225"/>
                <a:gd name="T57" fmla="*/ 479 h 1511"/>
                <a:gd name="T58" fmla="*/ 0 w 1225"/>
                <a:gd name="T59" fmla="*/ 475 h 1511"/>
                <a:gd name="T60" fmla="*/ 1 w 1225"/>
                <a:gd name="T61" fmla="*/ 462 h 1511"/>
                <a:gd name="T62" fmla="*/ 2 w 1225"/>
                <a:gd name="T63" fmla="*/ 443 h 1511"/>
                <a:gd name="T64" fmla="*/ 6 w 1225"/>
                <a:gd name="T65" fmla="*/ 421 h 1511"/>
                <a:gd name="T66" fmla="*/ 12 w 1225"/>
                <a:gd name="T67" fmla="*/ 398 h 1511"/>
                <a:gd name="T68" fmla="*/ 21 w 1225"/>
                <a:gd name="T69" fmla="*/ 375 h 1511"/>
                <a:gd name="T70" fmla="*/ 34 w 1225"/>
                <a:gd name="T71" fmla="*/ 358 h 1511"/>
                <a:gd name="T72" fmla="*/ 51 w 1225"/>
                <a:gd name="T73" fmla="*/ 347 h 15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25" h="1511">
                  <a:moveTo>
                    <a:pt x="51" y="347"/>
                  </a:moveTo>
                  <a:lnTo>
                    <a:pt x="1164" y="3"/>
                  </a:lnTo>
                  <a:lnTo>
                    <a:pt x="1166" y="2"/>
                  </a:lnTo>
                  <a:lnTo>
                    <a:pt x="1173" y="1"/>
                  </a:lnTo>
                  <a:lnTo>
                    <a:pt x="1182" y="0"/>
                  </a:lnTo>
                  <a:lnTo>
                    <a:pt x="1192" y="2"/>
                  </a:lnTo>
                  <a:lnTo>
                    <a:pt x="1202" y="10"/>
                  </a:lnTo>
                  <a:lnTo>
                    <a:pt x="1210" y="23"/>
                  </a:lnTo>
                  <a:lnTo>
                    <a:pt x="1217" y="44"/>
                  </a:lnTo>
                  <a:lnTo>
                    <a:pt x="1219" y="75"/>
                  </a:lnTo>
                  <a:lnTo>
                    <a:pt x="1225" y="939"/>
                  </a:lnTo>
                  <a:lnTo>
                    <a:pt x="1224" y="943"/>
                  </a:lnTo>
                  <a:lnTo>
                    <a:pt x="1223" y="955"/>
                  </a:lnTo>
                  <a:lnTo>
                    <a:pt x="1218" y="972"/>
                  </a:lnTo>
                  <a:lnTo>
                    <a:pt x="1211" y="993"/>
                  </a:lnTo>
                  <a:lnTo>
                    <a:pt x="1202" y="1015"/>
                  </a:lnTo>
                  <a:lnTo>
                    <a:pt x="1188" y="1035"/>
                  </a:lnTo>
                  <a:lnTo>
                    <a:pt x="1171" y="1052"/>
                  </a:lnTo>
                  <a:lnTo>
                    <a:pt x="1149" y="1066"/>
                  </a:lnTo>
                  <a:lnTo>
                    <a:pt x="107" y="1511"/>
                  </a:lnTo>
                  <a:lnTo>
                    <a:pt x="104" y="1511"/>
                  </a:lnTo>
                  <a:lnTo>
                    <a:pt x="94" y="1511"/>
                  </a:lnTo>
                  <a:lnTo>
                    <a:pt x="80" y="1509"/>
                  </a:lnTo>
                  <a:lnTo>
                    <a:pt x="64" y="1504"/>
                  </a:lnTo>
                  <a:lnTo>
                    <a:pt x="47" y="1495"/>
                  </a:lnTo>
                  <a:lnTo>
                    <a:pt x="32" y="1481"/>
                  </a:lnTo>
                  <a:lnTo>
                    <a:pt x="19" y="1459"/>
                  </a:lnTo>
                  <a:lnTo>
                    <a:pt x="10" y="1429"/>
                  </a:lnTo>
                  <a:lnTo>
                    <a:pt x="0" y="479"/>
                  </a:lnTo>
                  <a:lnTo>
                    <a:pt x="0" y="475"/>
                  </a:lnTo>
                  <a:lnTo>
                    <a:pt x="1" y="462"/>
                  </a:lnTo>
                  <a:lnTo>
                    <a:pt x="2" y="443"/>
                  </a:lnTo>
                  <a:lnTo>
                    <a:pt x="6" y="421"/>
                  </a:lnTo>
                  <a:lnTo>
                    <a:pt x="12" y="398"/>
                  </a:lnTo>
                  <a:lnTo>
                    <a:pt x="21" y="375"/>
                  </a:lnTo>
                  <a:lnTo>
                    <a:pt x="34" y="358"/>
                  </a:lnTo>
                  <a:lnTo>
                    <a:pt x="51" y="347"/>
                  </a:lnTo>
                  <a:close/>
                </a:path>
              </a:pathLst>
            </a:custGeom>
            <a:solidFill>
              <a:srgbClr val="9E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auto">
            <a:xfrm>
              <a:off x="2531" y="2366"/>
              <a:ext cx="577" cy="241"/>
            </a:xfrm>
            <a:custGeom>
              <a:avLst/>
              <a:gdLst>
                <a:gd name="T0" fmla="*/ 151 w 577"/>
                <a:gd name="T1" fmla="*/ 234 h 241"/>
                <a:gd name="T2" fmla="*/ 157 w 577"/>
                <a:gd name="T3" fmla="*/ 230 h 241"/>
                <a:gd name="T4" fmla="*/ 165 w 577"/>
                <a:gd name="T5" fmla="*/ 216 h 241"/>
                <a:gd name="T6" fmla="*/ 165 w 577"/>
                <a:gd name="T7" fmla="*/ 201 h 241"/>
                <a:gd name="T8" fmla="*/ 143 w 577"/>
                <a:gd name="T9" fmla="*/ 183 h 241"/>
                <a:gd name="T10" fmla="*/ 142 w 577"/>
                <a:gd name="T11" fmla="*/ 176 h 241"/>
                <a:gd name="T12" fmla="*/ 144 w 577"/>
                <a:gd name="T13" fmla="*/ 158 h 241"/>
                <a:gd name="T14" fmla="*/ 163 w 577"/>
                <a:gd name="T15" fmla="*/ 135 h 241"/>
                <a:gd name="T16" fmla="*/ 207 w 577"/>
                <a:gd name="T17" fmla="*/ 114 h 241"/>
                <a:gd name="T18" fmla="*/ 217 w 577"/>
                <a:gd name="T19" fmla="*/ 112 h 241"/>
                <a:gd name="T20" fmla="*/ 244 w 577"/>
                <a:gd name="T21" fmla="*/ 105 h 241"/>
                <a:gd name="T22" fmla="*/ 281 w 577"/>
                <a:gd name="T23" fmla="*/ 96 h 241"/>
                <a:gd name="T24" fmla="*/ 328 w 577"/>
                <a:gd name="T25" fmla="*/ 87 h 241"/>
                <a:gd name="T26" fmla="*/ 376 w 577"/>
                <a:gd name="T27" fmla="*/ 82 h 241"/>
                <a:gd name="T28" fmla="*/ 424 w 577"/>
                <a:gd name="T29" fmla="*/ 81 h 241"/>
                <a:gd name="T30" fmla="*/ 466 w 577"/>
                <a:gd name="T31" fmla="*/ 86 h 241"/>
                <a:gd name="T32" fmla="*/ 498 w 577"/>
                <a:gd name="T33" fmla="*/ 101 h 241"/>
                <a:gd name="T34" fmla="*/ 571 w 577"/>
                <a:gd name="T35" fmla="*/ 109 h 241"/>
                <a:gd name="T36" fmla="*/ 575 w 577"/>
                <a:gd name="T37" fmla="*/ 103 h 241"/>
                <a:gd name="T38" fmla="*/ 577 w 577"/>
                <a:gd name="T39" fmla="*/ 86 h 241"/>
                <a:gd name="T40" fmla="*/ 566 w 577"/>
                <a:gd name="T41" fmla="*/ 67 h 241"/>
                <a:gd name="T42" fmla="*/ 530 w 577"/>
                <a:gd name="T43" fmla="*/ 54 h 241"/>
                <a:gd name="T44" fmla="*/ 523 w 577"/>
                <a:gd name="T45" fmla="*/ 50 h 241"/>
                <a:gd name="T46" fmla="*/ 503 w 577"/>
                <a:gd name="T47" fmla="*/ 40 h 241"/>
                <a:gd name="T48" fmla="*/ 472 w 577"/>
                <a:gd name="T49" fmla="*/ 27 h 241"/>
                <a:gd name="T50" fmla="*/ 429 w 577"/>
                <a:gd name="T51" fmla="*/ 13 h 241"/>
                <a:gd name="T52" fmla="*/ 375 w 577"/>
                <a:gd name="T53" fmla="*/ 3 h 241"/>
                <a:gd name="T54" fmla="*/ 312 w 577"/>
                <a:gd name="T55" fmla="*/ 0 h 241"/>
                <a:gd name="T56" fmla="*/ 240 w 577"/>
                <a:gd name="T57" fmla="*/ 6 h 241"/>
                <a:gd name="T58" fmla="*/ 160 w 577"/>
                <a:gd name="T59" fmla="*/ 25 h 241"/>
                <a:gd name="T60" fmla="*/ 148 w 577"/>
                <a:gd name="T61" fmla="*/ 29 h 241"/>
                <a:gd name="T62" fmla="*/ 116 w 577"/>
                <a:gd name="T63" fmla="*/ 39 h 241"/>
                <a:gd name="T64" fmla="*/ 76 w 577"/>
                <a:gd name="T65" fmla="*/ 55 h 241"/>
                <a:gd name="T66" fmla="*/ 36 w 577"/>
                <a:gd name="T67" fmla="*/ 76 h 241"/>
                <a:gd name="T68" fmla="*/ 9 w 577"/>
                <a:gd name="T69" fmla="*/ 103 h 241"/>
                <a:gd name="T70" fmla="*/ 0 w 577"/>
                <a:gd name="T71" fmla="*/ 133 h 241"/>
                <a:gd name="T72" fmla="*/ 22 w 577"/>
                <a:gd name="T73" fmla="*/ 167 h 241"/>
                <a:gd name="T74" fmla="*/ 85 w 577"/>
                <a:gd name="T75" fmla="*/ 204 h 2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7" h="241">
                  <a:moveTo>
                    <a:pt x="116" y="241"/>
                  </a:moveTo>
                  <a:lnTo>
                    <a:pt x="151" y="234"/>
                  </a:lnTo>
                  <a:lnTo>
                    <a:pt x="153" y="233"/>
                  </a:lnTo>
                  <a:lnTo>
                    <a:pt x="157" y="230"/>
                  </a:lnTo>
                  <a:lnTo>
                    <a:pt x="161" y="224"/>
                  </a:lnTo>
                  <a:lnTo>
                    <a:pt x="165" y="216"/>
                  </a:lnTo>
                  <a:lnTo>
                    <a:pt x="168" y="209"/>
                  </a:lnTo>
                  <a:lnTo>
                    <a:pt x="165" y="201"/>
                  </a:lnTo>
                  <a:lnTo>
                    <a:pt x="158" y="192"/>
                  </a:lnTo>
                  <a:lnTo>
                    <a:pt x="143" y="183"/>
                  </a:lnTo>
                  <a:lnTo>
                    <a:pt x="142" y="181"/>
                  </a:lnTo>
                  <a:lnTo>
                    <a:pt x="142" y="176"/>
                  </a:lnTo>
                  <a:lnTo>
                    <a:pt x="142" y="168"/>
                  </a:lnTo>
                  <a:lnTo>
                    <a:pt x="144" y="158"/>
                  </a:lnTo>
                  <a:lnTo>
                    <a:pt x="151" y="147"/>
                  </a:lnTo>
                  <a:lnTo>
                    <a:pt x="163" y="135"/>
                  </a:lnTo>
                  <a:lnTo>
                    <a:pt x="181" y="124"/>
                  </a:lnTo>
                  <a:lnTo>
                    <a:pt x="207" y="114"/>
                  </a:lnTo>
                  <a:lnTo>
                    <a:pt x="210" y="113"/>
                  </a:lnTo>
                  <a:lnTo>
                    <a:pt x="217" y="112"/>
                  </a:lnTo>
                  <a:lnTo>
                    <a:pt x="228" y="108"/>
                  </a:lnTo>
                  <a:lnTo>
                    <a:pt x="244" y="105"/>
                  </a:lnTo>
                  <a:lnTo>
                    <a:pt x="261" y="101"/>
                  </a:lnTo>
                  <a:lnTo>
                    <a:pt x="281" y="96"/>
                  </a:lnTo>
                  <a:lnTo>
                    <a:pt x="303" y="92"/>
                  </a:lnTo>
                  <a:lnTo>
                    <a:pt x="328" y="87"/>
                  </a:lnTo>
                  <a:lnTo>
                    <a:pt x="352" y="84"/>
                  </a:lnTo>
                  <a:lnTo>
                    <a:pt x="376" y="82"/>
                  </a:lnTo>
                  <a:lnTo>
                    <a:pt x="400" y="81"/>
                  </a:lnTo>
                  <a:lnTo>
                    <a:pt x="424" y="81"/>
                  </a:lnTo>
                  <a:lnTo>
                    <a:pt x="446" y="83"/>
                  </a:lnTo>
                  <a:lnTo>
                    <a:pt x="466" y="86"/>
                  </a:lnTo>
                  <a:lnTo>
                    <a:pt x="483" y="92"/>
                  </a:lnTo>
                  <a:lnTo>
                    <a:pt x="498" y="101"/>
                  </a:lnTo>
                  <a:lnTo>
                    <a:pt x="509" y="131"/>
                  </a:lnTo>
                  <a:lnTo>
                    <a:pt x="571" y="109"/>
                  </a:lnTo>
                  <a:lnTo>
                    <a:pt x="573" y="107"/>
                  </a:lnTo>
                  <a:lnTo>
                    <a:pt x="575" y="103"/>
                  </a:lnTo>
                  <a:lnTo>
                    <a:pt x="577" y="95"/>
                  </a:lnTo>
                  <a:lnTo>
                    <a:pt x="577" y="86"/>
                  </a:lnTo>
                  <a:lnTo>
                    <a:pt x="574" y="76"/>
                  </a:lnTo>
                  <a:lnTo>
                    <a:pt x="566" y="67"/>
                  </a:lnTo>
                  <a:lnTo>
                    <a:pt x="552" y="60"/>
                  </a:lnTo>
                  <a:lnTo>
                    <a:pt x="530" y="54"/>
                  </a:lnTo>
                  <a:lnTo>
                    <a:pt x="527" y="53"/>
                  </a:lnTo>
                  <a:lnTo>
                    <a:pt x="523" y="50"/>
                  </a:lnTo>
                  <a:lnTo>
                    <a:pt x="514" y="45"/>
                  </a:lnTo>
                  <a:lnTo>
                    <a:pt x="503" y="40"/>
                  </a:lnTo>
                  <a:lnTo>
                    <a:pt x="489" y="33"/>
                  </a:lnTo>
                  <a:lnTo>
                    <a:pt x="472" y="27"/>
                  </a:lnTo>
                  <a:lnTo>
                    <a:pt x="451" y="19"/>
                  </a:lnTo>
                  <a:lnTo>
                    <a:pt x="429" y="13"/>
                  </a:lnTo>
                  <a:lnTo>
                    <a:pt x="404" y="8"/>
                  </a:lnTo>
                  <a:lnTo>
                    <a:pt x="375" y="3"/>
                  </a:lnTo>
                  <a:lnTo>
                    <a:pt x="345" y="0"/>
                  </a:lnTo>
                  <a:lnTo>
                    <a:pt x="312" y="0"/>
                  </a:lnTo>
                  <a:lnTo>
                    <a:pt x="277" y="1"/>
                  </a:lnTo>
                  <a:lnTo>
                    <a:pt x="240" y="6"/>
                  </a:lnTo>
                  <a:lnTo>
                    <a:pt x="201" y="14"/>
                  </a:lnTo>
                  <a:lnTo>
                    <a:pt x="160" y="25"/>
                  </a:lnTo>
                  <a:lnTo>
                    <a:pt x="157" y="27"/>
                  </a:lnTo>
                  <a:lnTo>
                    <a:pt x="148" y="29"/>
                  </a:lnTo>
                  <a:lnTo>
                    <a:pt x="133" y="33"/>
                  </a:lnTo>
                  <a:lnTo>
                    <a:pt x="116" y="39"/>
                  </a:lnTo>
                  <a:lnTo>
                    <a:pt x="97" y="46"/>
                  </a:lnTo>
                  <a:lnTo>
                    <a:pt x="76" y="55"/>
                  </a:lnTo>
                  <a:lnTo>
                    <a:pt x="55" y="65"/>
                  </a:lnTo>
                  <a:lnTo>
                    <a:pt x="36" y="76"/>
                  </a:lnTo>
                  <a:lnTo>
                    <a:pt x="21" y="88"/>
                  </a:lnTo>
                  <a:lnTo>
                    <a:pt x="9" y="103"/>
                  </a:lnTo>
                  <a:lnTo>
                    <a:pt x="1" y="117"/>
                  </a:lnTo>
                  <a:lnTo>
                    <a:pt x="0" y="133"/>
                  </a:lnTo>
                  <a:lnTo>
                    <a:pt x="6" y="150"/>
                  </a:lnTo>
                  <a:lnTo>
                    <a:pt x="22" y="167"/>
                  </a:lnTo>
                  <a:lnTo>
                    <a:pt x="48" y="186"/>
                  </a:lnTo>
                  <a:lnTo>
                    <a:pt x="85" y="204"/>
                  </a:lnTo>
                  <a:lnTo>
                    <a:pt x="116" y="241"/>
                  </a:lnTo>
                  <a:close/>
                </a:path>
              </a:pathLst>
            </a:custGeom>
            <a:solidFill>
              <a:srgbClr val="FF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auto">
            <a:xfrm>
              <a:off x="3293" y="2405"/>
              <a:ext cx="84" cy="48"/>
            </a:xfrm>
            <a:custGeom>
              <a:avLst/>
              <a:gdLst>
                <a:gd name="T0" fmla="*/ 1 w 84"/>
                <a:gd name="T1" fmla="*/ 28 h 48"/>
                <a:gd name="T2" fmla="*/ 1 w 84"/>
                <a:gd name="T3" fmla="*/ 26 h 48"/>
                <a:gd name="T4" fmla="*/ 0 w 84"/>
                <a:gd name="T5" fmla="*/ 21 h 48"/>
                <a:gd name="T6" fmla="*/ 1 w 84"/>
                <a:gd name="T7" fmla="*/ 13 h 48"/>
                <a:gd name="T8" fmla="*/ 6 w 84"/>
                <a:gd name="T9" fmla="*/ 6 h 48"/>
                <a:gd name="T10" fmla="*/ 14 w 84"/>
                <a:gd name="T11" fmla="*/ 1 h 48"/>
                <a:gd name="T12" fmla="*/ 26 w 84"/>
                <a:gd name="T13" fmla="*/ 0 h 48"/>
                <a:gd name="T14" fmla="*/ 46 w 84"/>
                <a:gd name="T15" fmla="*/ 4 h 48"/>
                <a:gd name="T16" fmla="*/ 73 w 84"/>
                <a:gd name="T17" fmla="*/ 15 h 48"/>
                <a:gd name="T18" fmla="*/ 84 w 84"/>
                <a:gd name="T19" fmla="*/ 21 h 48"/>
                <a:gd name="T20" fmla="*/ 84 w 84"/>
                <a:gd name="T21" fmla="*/ 36 h 48"/>
                <a:gd name="T22" fmla="*/ 82 w 84"/>
                <a:gd name="T23" fmla="*/ 37 h 48"/>
                <a:gd name="T24" fmla="*/ 77 w 84"/>
                <a:gd name="T25" fmla="*/ 41 h 48"/>
                <a:gd name="T26" fmla="*/ 67 w 84"/>
                <a:gd name="T27" fmla="*/ 45 h 48"/>
                <a:gd name="T28" fmla="*/ 56 w 84"/>
                <a:gd name="T29" fmla="*/ 47 h 48"/>
                <a:gd name="T30" fmla="*/ 42 w 84"/>
                <a:gd name="T31" fmla="*/ 48 h 48"/>
                <a:gd name="T32" fmla="*/ 28 w 84"/>
                <a:gd name="T33" fmla="*/ 47 h 48"/>
                <a:gd name="T34" fmla="*/ 15 w 84"/>
                <a:gd name="T35" fmla="*/ 41 h 48"/>
                <a:gd name="T36" fmla="*/ 1 w 84"/>
                <a:gd name="T37" fmla="*/ 28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4" h="48">
                  <a:moveTo>
                    <a:pt x="1" y="28"/>
                  </a:moveTo>
                  <a:lnTo>
                    <a:pt x="1" y="26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6" y="0"/>
                  </a:lnTo>
                  <a:lnTo>
                    <a:pt x="46" y="4"/>
                  </a:lnTo>
                  <a:lnTo>
                    <a:pt x="73" y="15"/>
                  </a:lnTo>
                  <a:lnTo>
                    <a:pt x="84" y="21"/>
                  </a:lnTo>
                  <a:lnTo>
                    <a:pt x="84" y="36"/>
                  </a:lnTo>
                  <a:lnTo>
                    <a:pt x="82" y="37"/>
                  </a:lnTo>
                  <a:lnTo>
                    <a:pt x="77" y="41"/>
                  </a:lnTo>
                  <a:lnTo>
                    <a:pt x="67" y="45"/>
                  </a:lnTo>
                  <a:lnTo>
                    <a:pt x="56" y="47"/>
                  </a:lnTo>
                  <a:lnTo>
                    <a:pt x="42" y="48"/>
                  </a:lnTo>
                  <a:lnTo>
                    <a:pt x="28" y="47"/>
                  </a:lnTo>
                  <a:lnTo>
                    <a:pt x="15" y="4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auto">
            <a:xfrm>
              <a:off x="3159" y="2434"/>
              <a:ext cx="251" cy="120"/>
            </a:xfrm>
            <a:custGeom>
              <a:avLst/>
              <a:gdLst>
                <a:gd name="T0" fmla="*/ 73 w 251"/>
                <a:gd name="T1" fmla="*/ 99 h 120"/>
                <a:gd name="T2" fmla="*/ 108 w 251"/>
                <a:gd name="T3" fmla="*/ 81 h 120"/>
                <a:gd name="T4" fmla="*/ 0 w 251"/>
                <a:gd name="T5" fmla="*/ 33 h 120"/>
                <a:gd name="T6" fmla="*/ 4 w 251"/>
                <a:gd name="T7" fmla="*/ 26 h 120"/>
                <a:gd name="T8" fmla="*/ 80 w 251"/>
                <a:gd name="T9" fmla="*/ 0 h 120"/>
                <a:gd name="T10" fmla="*/ 169 w 251"/>
                <a:gd name="T11" fmla="*/ 62 h 120"/>
                <a:gd name="T12" fmla="*/ 213 w 251"/>
                <a:gd name="T13" fmla="*/ 50 h 120"/>
                <a:gd name="T14" fmla="*/ 217 w 251"/>
                <a:gd name="T15" fmla="*/ 50 h 120"/>
                <a:gd name="T16" fmla="*/ 226 w 251"/>
                <a:gd name="T17" fmla="*/ 51 h 120"/>
                <a:gd name="T18" fmla="*/ 238 w 251"/>
                <a:gd name="T19" fmla="*/ 53 h 120"/>
                <a:gd name="T20" fmla="*/ 247 w 251"/>
                <a:gd name="T21" fmla="*/ 58 h 120"/>
                <a:gd name="T22" fmla="*/ 251 w 251"/>
                <a:gd name="T23" fmla="*/ 65 h 120"/>
                <a:gd name="T24" fmla="*/ 247 w 251"/>
                <a:gd name="T25" fmla="*/ 74 h 120"/>
                <a:gd name="T26" fmla="*/ 229 w 251"/>
                <a:gd name="T27" fmla="*/ 87 h 120"/>
                <a:gd name="T28" fmla="*/ 195 w 251"/>
                <a:gd name="T29" fmla="*/ 104 h 120"/>
                <a:gd name="T30" fmla="*/ 187 w 251"/>
                <a:gd name="T31" fmla="*/ 105 h 120"/>
                <a:gd name="T32" fmla="*/ 169 w 251"/>
                <a:gd name="T33" fmla="*/ 110 h 120"/>
                <a:gd name="T34" fmla="*/ 143 w 251"/>
                <a:gd name="T35" fmla="*/ 114 h 120"/>
                <a:gd name="T36" fmla="*/ 116 w 251"/>
                <a:gd name="T37" fmla="*/ 118 h 120"/>
                <a:gd name="T38" fmla="*/ 90 w 251"/>
                <a:gd name="T39" fmla="*/ 120 h 120"/>
                <a:gd name="T40" fmla="*/ 71 w 251"/>
                <a:gd name="T41" fmla="*/ 119 h 120"/>
                <a:gd name="T42" fmla="*/ 64 w 251"/>
                <a:gd name="T43" fmla="*/ 112 h 120"/>
                <a:gd name="T44" fmla="*/ 73 w 251"/>
                <a:gd name="T45" fmla="*/ 99 h 1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1" h="120">
                  <a:moveTo>
                    <a:pt x="73" y="99"/>
                  </a:moveTo>
                  <a:lnTo>
                    <a:pt x="108" y="81"/>
                  </a:lnTo>
                  <a:lnTo>
                    <a:pt x="0" y="33"/>
                  </a:lnTo>
                  <a:lnTo>
                    <a:pt x="4" y="26"/>
                  </a:lnTo>
                  <a:lnTo>
                    <a:pt x="80" y="0"/>
                  </a:lnTo>
                  <a:lnTo>
                    <a:pt x="169" y="62"/>
                  </a:lnTo>
                  <a:lnTo>
                    <a:pt x="213" y="50"/>
                  </a:lnTo>
                  <a:lnTo>
                    <a:pt x="217" y="50"/>
                  </a:lnTo>
                  <a:lnTo>
                    <a:pt x="226" y="51"/>
                  </a:lnTo>
                  <a:lnTo>
                    <a:pt x="238" y="53"/>
                  </a:lnTo>
                  <a:lnTo>
                    <a:pt x="247" y="58"/>
                  </a:lnTo>
                  <a:lnTo>
                    <a:pt x="251" y="65"/>
                  </a:lnTo>
                  <a:lnTo>
                    <a:pt x="247" y="74"/>
                  </a:lnTo>
                  <a:lnTo>
                    <a:pt x="229" y="87"/>
                  </a:lnTo>
                  <a:lnTo>
                    <a:pt x="195" y="104"/>
                  </a:lnTo>
                  <a:lnTo>
                    <a:pt x="187" y="105"/>
                  </a:lnTo>
                  <a:lnTo>
                    <a:pt x="169" y="110"/>
                  </a:lnTo>
                  <a:lnTo>
                    <a:pt x="143" y="114"/>
                  </a:lnTo>
                  <a:lnTo>
                    <a:pt x="116" y="118"/>
                  </a:lnTo>
                  <a:lnTo>
                    <a:pt x="90" y="120"/>
                  </a:lnTo>
                  <a:lnTo>
                    <a:pt x="71" y="119"/>
                  </a:lnTo>
                  <a:lnTo>
                    <a:pt x="64" y="112"/>
                  </a:lnTo>
                  <a:lnTo>
                    <a:pt x="73" y="9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auto">
            <a:xfrm>
              <a:off x="3026" y="2428"/>
              <a:ext cx="104" cy="109"/>
            </a:xfrm>
            <a:custGeom>
              <a:avLst/>
              <a:gdLst>
                <a:gd name="T0" fmla="*/ 15 w 104"/>
                <a:gd name="T1" fmla="*/ 69 h 109"/>
                <a:gd name="T2" fmla="*/ 16 w 104"/>
                <a:gd name="T3" fmla="*/ 68 h 109"/>
                <a:gd name="T4" fmla="*/ 20 w 104"/>
                <a:gd name="T5" fmla="*/ 64 h 109"/>
                <a:gd name="T6" fmla="*/ 25 w 104"/>
                <a:gd name="T7" fmla="*/ 58 h 109"/>
                <a:gd name="T8" fmla="*/ 29 w 104"/>
                <a:gd name="T9" fmla="*/ 52 h 109"/>
                <a:gd name="T10" fmla="*/ 31 w 104"/>
                <a:gd name="T11" fmla="*/ 44 h 109"/>
                <a:gd name="T12" fmla="*/ 30 w 104"/>
                <a:gd name="T13" fmla="*/ 36 h 109"/>
                <a:gd name="T14" fmla="*/ 26 w 104"/>
                <a:gd name="T15" fmla="*/ 30 h 109"/>
                <a:gd name="T16" fmla="*/ 15 w 104"/>
                <a:gd name="T17" fmla="*/ 23 h 109"/>
                <a:gd name="T18" fmla="*/ 12 w 104"/>
                <a:gd name="T19" fmla="*/ 23 h 109"/>
                <a:gd name="T20" fmla="*/ 8 w 104"/>
                <a:gd name="T21" fmla="*/ 23 h 109"/>
                <a:gd name="T22" fmla="*/ 3 w 104"/>
                <a:gd name="T23" fmla="*/ 26 h 109"/>
                <a:gd name="T24" fmla="*/ 0 w 104"/>
                <a:gd name="T25" fmla="*/ 35 h 109"/>
                <a:gd name="T26" fmla="*/ 3 w 104"/>
                <a:gd name="T27" fmla="*/ 39 h 109"/>
                <a:gd name="T28" fmla="*/ 8 w 104"/>
                <a:gd name="T29" fmla="*/ 46 h 109"/>
                <a:gd name="T30" fmla="*/ 12 w 104"/>
                <a:gd name="T31" fmla="*/ 57 h 109"/>
                <a:gd name="T32" fmla="*/ 12 w 104"/>
                <a:gd name="T33" fmla="*/ 71 h 109"/>
                <a:gd name="T34" fmla="*/ 22 w 104"/>
                <a:gd name="T35" fmla="*/ 109 h 109"/>
                <a:gd name="T36" fmla="*/ 104 w 104"/>
                <a:gd name="T37" fmla="*/ 87 h 109"/>
                <a:gd name="T38" fmla="*/ 93 w 104"/>
                <a:gd name="T39" fmla="*/ 59 h 109"/>
                <a:gd name="T40" fmla="*/ 96 w 104"/>
                <a:gd name="T41" fmla="*/ 0 h 109"/>
                <a:gd name="T42" fmla="*/ 93 w 104"/>
                <a:gd name="T43" fmla="*/ 0 h 109"/>
                <a:gd name="T44" fmla="*/ 86 w 104"/>
                <a:gd name="T45" fmla="*/ 0 h 109"/>
                <a:gd name="T46" fmla="*/ 80 w 104"/>
                <a:gd name="T47" fmla="*/ 2 h 109"/>
                <a:gd name="T48" fmla="*/ 79 w 104"/>
                <a:gd name="T49" fmla="*/ 10 h 109"/>
                <a:gd name="T50" fmla="*/ 80 w 104"/>
                <a:gd name="T51" fmla="*/ 14 h 109"/>
                <a:gd name="T52" fmla="*/ 82 w 104"/>
                <a:gd name="T53" fmla="*/ 24 h 109"/>
                <a:gd name="T54" fmla="*/ 79 w 104"/>
                <a:gd name="T55" fmla="*/ 37 h 109"/>
                <a:gd name="T56" fmla="*/ 68 w 104"/>
                <a:gd name="T57" fmla="*/ 50 h 109"/>
                <a:gd name="T58" fmla="*/ 15 w 104"/>
                <a:gd name="T59" fmla="*/ 69 h 1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4" h="109">
                  <a:moveTo>
                    <a:pt x="15" y="69"/>
                  </a:moveTo>
                  <a:lnTo>
                    <a:pt x="16" y="68"/>
                  </a:lnTo>
                  <a:lnTo>
                    <a:pt x="20" y="64"/>
                  </a:lnTo>
                  <a:lnTo>
                    <a:pt x="25" y="58"/>
                  </a:lnTo>
                  <a:lnTo>
                    <a:pt x="29" y="52"/>
                  </a:lnTo>
                  <a:lnTo>
                    <a:pt x="31" y="44"/>
                  </a:lnTo>
                  <a:lnTo>
                    <a:pt x="30" y="36"/>
                  </a:lnTo>
                  <a:lnTo>
                    <a:pt x="26" y="30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3" y="39"/>
                  </a:lnTo>
                  <a:lnTo>
                    <a:pt x="8" y="46"/>
                  </a:lnTo>
                  <a:lnTo>
                    <a:pt x="12" y="57"/>
                  </a:lnTo>
                  <a:lnTo>
                    <a:pt x="12" y="71"/>
                  </a:lnTo>
                  <a:lnTo>
                    <a:pt x="22" y="109"/>
                  </a:lnTo>
                  <a:lnTo>
                    <a:pt x="104" y="87"/>
                  </a:lnTo>
                  <a:lnTo>
                    <a:pt x="93" y="59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9" y="10"/>
                  </a:lnTo>
                  <a:lnTo>
                    <a:pt x="80" y="14"/>
                  </a:lnTo>
                  <a:lnTo>
                    <a:pt x="82" y="24"/>
                  </a:lnTo>
                  <a:lnTo>
                    <a:pt x="79" y="37"/>
                  </a:lnTo>
                  <a:lnTo>
                    <a:pt x="68" y="50"/>
                  </a:lnTo>
                  <a:lnTo>
                    <a:pt x="15" y="6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auto">
            <a:xfrm>
              <a:off x="2615" y="2571"/>
              <a:ext cx="91" cy="88"/>
            </a:xfrm>
            <a:custGeom>
              <a:avLst/>
              <a:gdLst>
                <a:gd name="T0" fmla="*/ 3 w 91"/>
                <a:gd name="T1" fmla="*/ 0 h 88"/>
                <a:gd name="T2" fmla="*/ 5 w 91"/>
                <a:gd name="T3" fmla="*/ 0 h 88"/>
                <a:gd name="T4" fmla="*/ 11 w 91"/>
                <a:gd name="T5" fmla="*/ 3 h 88"/>
                <a:gd name="T6" fmla="*/ 18 w 91"/>
                <a:gd name="T7" fmla="*/ 5 h 88"/>
                <a:gd name="T8" fmla="*/ 25 w 91"/>
                <a:gd name="T9" fmla="*/ 9 h 88"/>
                <a:gd name="T10" fmla="*/ 31 w 91"/>
                <a:gd name="T11" fmla="*/ 16 h 88"/>
                <a:gd name="T12" fmla="*/ 32 w 91"/>
                <a:gd name="T13" fmla="*/ 24 h 88"/>
                <a:gd name="T14" fmla="*/ 27 w 91"/>
                <a:gd name="T15" fmla="*/ 35 h 88"/>
                <a:gd name="T16" fmla="*/ 16 w 91"/>
                <a:gd name="T17" fmla="*/ 48 h 88"/>
                <a:gd name="T18" fmla="*/ 45 w 91"/>
                <a:gd name="T19" fmla="*/ 45 h 88"/>
                <a:gd name="T20" fmla="*/ 91 w 91"/>
                <a:gd name="T21" fmla="*/ 64 h 88"/>
                <a:gd name="T22" fmla="*/ 11 w 91"/>
                <a:gd name="T23" fmla="*/ 88 h 88"/>
                <a:gd name="T24" fmla="*/ 0 w 91"/>
                <a:gd name="T25" fmla="*/ 58 h 88"/>
                <a:gd name="T26" fmla="*/ 3 w 91"/>
                <a:gd name="T27" fmla="*/ 0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" h="88">
                  <a:moveTo>
                    <a:pt x="3" y="0"/>
                  </a:moveTo>
                  <a:lnTo>
                    <a:pt x="5" y="0"/>
                  </a:lnTo>
                  <a:lnTo>
                    <a:pt x="11" y="3"/>
                  </a:lnTo>
                  <a:lnTo>
                    <a:pt x="18" y="5"/>
                  </a:lnTo>
                  <a:lnTo>
                    <a:pt x="25" y="9"/>
                  </a:lnTo>
                  <a:lnTo>
                    <a:pt x="31" y="16"/>
                  </a:lnTo>
                  <a:lnTo>
                    <a:pt x="32" y="24"/>
                  </a:lnTo>
                  <a:lnTo>
                    <a:pt x="27" y="35"/>
                  </a:lnTo>
                  <a:lnTo>
                    <a:pt x="16" y="48"/>
                  </a:lnTo>
                  <a:lnTo>
                    <a:pt x="45" y="45"/>
                  </a:lnTo>
                  <a:lnTo>
                    <a:pt x="91" y="64"/>
                  </a:lnTo>
                  <a:lnTo>
                    <a:pt x="11" y="88"/>
                  </a:lnTo>
                  <a:lnTo>
                    <a:pt x="0" y="5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auto">
            <a:xfrm>
              <a:off x="2427" y="2647"/>
              <a:ext cx="279" cy="131"/>
            </a:xfrm>
            <a:custGeom>
              <a:avLst/>
              <a:gdLst>
                <a:gd name="T0" fmla="*/ 80 w 279"/>
                <a:gd name="T1" fmla="*/ 107 h 131"/>
                <a:gd name="T2" fmla="*/ 124 w 279"/>
                <a:gd name="T3" fmla="*/ 91 h 131"/>
                <a:gd name="T4" fmla="*/ 0 w 279"/>
                <a:gd name="T5" fmla="*/ 34 h 131"/>
                <a:gd name="T6" fmla="*/ 2 w 279"/>
                <a:gd name="T7" fmla="*/ 26 h 131"/>
                <a:gd name="T8" fmla="*/ 87 w 279"/>
                <a:gd name="T9" fmla="*/ 0 h 131"/>
                <a:gd name="T10" fmla="*/ 191 w 279"/>
                <a:gd name="T11" fmla="*/ 69 h 131"/>
                <a:gd name="T12" fmla="*/ 240 w 279"/>
                <a:gd name="T13" fmla="*/ 54 h 131"/>
                <a:gd name="T14" fmla="*/ 244 w 279"/>
                <a:gd name="T15" fmla="*/ 54 h 131"/>
                <a:gd name="T16" fmla="*/ 254 w 279"/>
                <a:gd name="T17" fmla="*/ 55 h 131"/>
                <a:gd name="T18" fmla="*/ 266 w 279"/>
                <a:gd name="T19" fmla="*/ 58 h 131"/>
                <a:gd name="T20" fmla="*/ 276 w 279"/>
                <a:gd name="T21" fmla="*/ 62 h 131"/>
                <a:gd name="T22" fmla="*/ 279 w 279"/>
                <a:gd name="T23" fmla="*/ 70 h 131"/>
                <a:gd name="T24" fmla="*/ 273 w 279"/>
                <a:gd name="T25" fmla="*/ 80 h 131"/>
                <a:gd name="T26" fmla="*/ 252 w 279"/>
                <a:gd name="T27" fmla="*/ 96 h 131"/>
                <a:gd name="T28" fmla="*/ 212 w 279"/>
                <a:gd name="T29" fmla="*/ 114 h 131"/>
                <a:gd name="T30" fmla="*/ 210 w 279"/>
                <a:gd name="T31" fmla="*/ 114 h 131"/>
                <a:gd name="T32" fmla="*/ 204 w 279"/>
                <a:gd name="T33" fmla="*/ 117 h 131"/>
                <a:gd name="T34" fmla="*/ 195 w 279"/>
                <a:gd name="T35" fmla="*/ 118 h 131"/>
                <a:gd name="T36" fmla="*/ 184 w 279"/>
                <a:gd name="T37" fmla="*/ 120 h 131"/>
                <a:gd name="T38" fmla="*/ 171 w 279"/>
                <a:gd name="T39" fmla="*/ 122 h 131"/>
                <a:gd name="T40" fmla="*/ 157 w 279"/>
                <a:gd name="T41" fmla="*/ 125 h 131"/>
                <a:gd name="T42" fmla="*/ 141 w 279"/>
                <a:gd name="T43" fmla="*/ 128 h 131"/>
                <a:gd name="T44" fmla="*/ 127 w 279"/>
                <a:gd name="T45" fmla="*/ 129 h 131"/>
                <a:gd name="T46" fmla="*/ 113 w 279"/>
                <a:gd name="T47" fmla="*/ 131 h 131"/>
                <a:gd name="T48" fmla="*/ 99 w 279"/>
                <a:gd name="T49" fmla="*/ 131 h 131"/>
                <a:gd name="T50" fmla="*/ 87 w 279"/>
                <a:gd name="T51" fmla="*/ 131 h 131"/>
                <a:gd name="T52" fmla="*/ 78 w 279"/>
                <a:gd name="T53" fmla="*/ 129 h 131"/>
                <a:gd name="T54" fmla="*/ 73 w 279"/>
                <a:gd name="T55" fmla="*/ 125 h 131"/>
                <a:gd name="T56" fmla="*/ 71 w 279"/>
                <a:gd name="T57" fmla="*/ 121 h 131"/>
                <a:gd name="T58" fmla="*/ 73 w 279"/>
                <a:gd name="T59" fmla="*/ 114 h 131"/>
                <a:gd name="T60" fmla="*/ 80 w 279"/>
                <a:gd name="T61" fmla="*/ 107 h 1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9" h="131">
                  <a:moveTo>
                    <a:pt x="80" y="107"/>
                  </a:moveTo>
                  <a:lnTo>
                    <a:pt x="124" y="91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87" y="0"/>
                  </a:lnTo>
                  <a:lnTo>
                    <a:pt x="191" y="69"/>
                  </a:lnTo>
                  <a:lnTo>
                    <a:pt x="240" y="54"/>
                  </a:lnTo>
                  <a:lnTo>
                    <a:pt x="244" y="54"/>
                  </a:lnTo>
                  <a:lnTo>
                    <a:pt x="254" y="55"/>
                  </a:lnTo>
                  <a:lnTo>
                    <a:pt x="266" y="58"/>
                  </a:lnTo>
                  <a:lnTo>
                    <a:pt x="276" y="62"/>
                  </a:lnTo>
                  <a:lnTo>
                    <a:pt x="279" y="70"/>
                  </a:lnTo>
                  <a:lnTo>
                    <a:pt x="273" y="80"/>
                  </a:lnTo>
                  <a:lnTo>
                    <a:pt x="252" y="96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04" y="117"/>
                  </a:lnTo>
                  <a:lnTo>
                    <a:pt x="195" y="118"/>
                  </a:lnTo>
                  <a:lnTo>
                    <a:pt x="184" y="120"/>
                  </a:lnTo>
                  <a:lnTo>
                    <a:pt x="171" y="122"/>
                  </a:lnTo>
                  <a:lnTo>
                    <a:pt x="157" y="125"/>
                  </a:lnTo>
                  <a:lnTo>
                    <a:pt x="141" y="128"/>
                  </a:lnTo>
                  <a:lnTo>
                    <a:pt x="127" y="129"/>
                  </a:lnTo>
                  <a:lnTo>
                    <a:pt x="113" y="131"/>
                  </a:lnTo>
                  <a:lnTo>
                    <a:pt x="99" y="131"/>
                  </a:lnTo>
                  <a:lnTo>
                    <a:pt x="87" y="131"/>
                  </a:lnTo>
                  <a:lnTo>
                    <a:pt x="78" y="129"/>
                  </a:lnTo>
                  <a:lnTo>
                    <a:pt x="73" y="125"/>
                  </a:lnTo>
                  <a:lnTo>
                    <a:pt x="71" y="121"/>
                  </a:lnTo>
                  <a:lnTo>
                    <a:pt x="73" y="114"/>
                  </a:lnTo>
                  <a:lnTo>
                    <a:pt x="80" y="10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auto">
            <a:xfrm>
              <a:off x="2325" y="2694"/>
              <a:ext cx="92" cy="54"/>
            </a:xfrm>
            <a:custGeom>
              <a:avLst/>
              <a:gdLst>
                <a:gd name="T0" fmla="*/ 1 w 92"/>
                <a:gd name="T1" fmla="*/ 31 h 54"/>
                <a:gd name="T2" fmla="*/ 1 w 92"/>
                <a:gd name="T3" fmla="*/ 29 h 54"/>
                <a:gd name="T4" fmla="*/ 0 w 92"/>
                <a:gd name="T5" fmla="*/ 22 h 54"/>
                <a:gd name="T6" fmla="*/ 1 w 92"/>
                <a:gd name="T7" fmla="*/ 14 h 54"/>
                <a:gd name="T8" fmla="*/ 5 w 92"/>
                <a:gd name="T9" fmla="*/ 7 h 54"/>
                <a:gd name="T10" fmla="*/ 14 w 92"/>
                <a:gd name="T11" fmla="*/ 1 h 54"/>
                <a:gd name="T12" fmla="*/ 28 w 92"/>
                <a:gd name="T13" fmla="*/ 0 h 54"/>
                <a:gd name="T14" fmla="*/ 50 w 92"/>
                <a:gd name="T15" fmla="*/ 4 h 54"/>
                <a:gd name="T16" fmla="*/ 80 w 92"/>
                <a:gd name="T17" fmla="*/ 18 h 54"/>
                <a:gd name="T18" fmla="*/ 92 w 92"/>
                <a:gd name="T19" fmla="*/ 22 h 54"/>
                <a:gd name="T20" fmla="*/ 92 w 92"/>
                <a:gd name="T21" fmla="*/ 41 h 54"/>
                <a:gd name="T22" fmla="*/ 90 w 92"/>
                <a:gd name="T23" fmla="*/ 42 h 54"/>
                <a:gd name="T24" fmla="*/ 83 w 92"/>
                <a:gd name="T25" fmla="*/ 45 h 54"/>
                <a:gd name="T26" fmla="*/ 73 w 92"/>
                <a:gd name="T27" fmla="*/ 50 h 54"/>
                <a:gd name="T28" fmla="*/ 61 w 92"/>
                <a:gd name="T29" fmla="*/ 53 h 54"/>
                <a:gd name="T30" fmla="*/ 47 w 92"/>
                <a:gd name="T31" fmla="*/ 54 h 54"/>
                <a:gd name="T32" fmla="*/ 32 w 92"/>
                <a:gd name="T33" fmla="*/ 52 h 54"/>
                <a:gd name="T34" fmla="*/ 16 w 92"/>
                <a:gd name="T35" fmla="*/ 44 h 54"/>
                <a:gd name="T36" fmla="*/ 1 w 92"/>
                <a:gd name="T37" fmla="*/ 31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2" h="54">
                  <a:moveTo>
                    <a:pt x="1" y="31"/>
                  </a:moveTo>
                  <a:lnTo>
                    <a:pt x="1" y="29"/>
                  </a:lnTo>
                  <a:lnTo>
                    <a:pt x="0" y="22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4" y="1"/>
                  </a:lnTo>
                  <a:lnTo>
                    <a:pt x="28" y="0"/>
                  </a:lnTo>
                  <a:lnTo>
                    <a:pt x="50" y="4"/>
                  </a:lnTo>
                  <a:lnTo>
                    <a:pt x="80" y="18"/>
                  </a:lnTo>
                  <a:lnTo>
                    <a:pt x="92" y="22"/>
                  </a:lnTo>
                  <a:lnTo>
                    <a:pt x="92" y="41"/>
                  </a:lnTo>
                  <a:lnTo>
                    <a:pt x="90" y="42"/>
                  </a:lnTo>
                  <a:lnTo>
                    <a:pt x="83" y="45"/>
                  </a:lnTo>
                  <a:lnTo>
                    <a:pt x="73" y="50"/>
                  </a:lnTo>
                  <a:lnTo>
                    <a:pt x="61" y="53"/>
                  </a:lnTo>
                  <a:lnTo>
                    <a:pt x="47" y="54"/>
                  </a:lnTo>
                  <a:lnTo>
                    <a:pt x="32" y="52"/>
                  </a:lnTo>
                  <a:lnTo>
                    <a:pt x="16" y="4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auto">
            <a:xfrm>
              <a:off x="1882" y="2841"/>
              <a:ext cx="118" cy="1119"/>
            </a:xfrm>
            <a:custGeom>
              <a:avLst/>
              <a:gdLst>
                <a:gd name="T0" fmla="*/ 0 w 118"/>
                <a:gd name="T1" fmla="*/ 0 h 1119"/>
                <a:gd name="T2" fmla="*/ 0 w 118"/>
                <a:gd name="T3" fmla="*/ 1027 h 1119"/>
                <a:gd name="T4" fmla="*/ 0 w 118"/>
                <a:gd name="T5" fmla="*/ 1030 h 1119"/>
                <a:gd name="T6" fmla="*/ 2 w 118"/>
                <a:gd name="T7" fmla="*/ 1040 h 1119"/>
                <a:gd name="T8" fmla="*/ 8 w 118"/>
                <a:gd name="T9" fmla="*/ 1053 h 1119"/>
                <a:gd name="T10" fmla="*/ 17 w 118"/>
                <a:gd name="T11" fmla="*/ 1069 h 1119"/>
                <a:gd name="T12" fmla="*/ 31 w 118"/>
                <a:gd name="T13" fmla="*/ 1085 h 1119"/>
                <a:gd name="T14" fmla="*/ 52 w 118"/>
                <a:gd name="T15" fmla="*/ 1100 h 1119"/>
                <a:gd name="T16" fmla="*/ 81 w 118"/>
                <a:gd name="T17" fmla="*/ 1112 h 1119"/>
                <a:gd name="T18" fmla="*/ 118 w 118"/>
                <a:gd name="T19" fmla="*/ 1119 h 1119"/>
                <a:gd name="T20" fmla="*/ 114 w 118"/>
                <a:gd name="T21" fmla="*/ 1118 h 1119"/>
                <a:gd name="T22" fmla="*/ 100 w 118"/>
                <a:gd name="T23" fmla="*/ 1113 h 1119"/>
                <a:gd name="T24" fmla="*/ 83 w 118"/>
                <a:gd name="T25" fmla="*/ 1106 h 1119"/>
                <a:gd name="T26" fmla="*/ 63 w 118"/>
                <a:gd name="T27" fmla="*/ 1095 h 1119"/>
                <a:gd name="T28" fmla="*/ 43 w 118"/>
                <a:gd name="T29" fmla="*/ 1080 h 1119"/>
                <a:gd name="T30" fmla="*/ 28 w 118"/>
                <a:gd name="T31" fmla="*/ 1060 h 1119"/>
                <a:gd name="T32" fmla="*/ 17 w 118"/>
                <a:gd name="T33" fmla="*/ 1036 h 1119"/>
                <a:gd name="T34" fmla="*/ 15 w 118"/>
                <a:gd name="T35" fmla="*/ 1006 h 1119"/>
                <a:gd name="T36" fmla="*/ 0 w 118"/>
                <a:gd name="T37" fmla="*/ 0 h 11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8" h="1119">
                  <a:moveTo>
                    <a:pt x="0" y="0"/>
                  </a:moveTo>
                  <a:lnTo>
                    <a:pt x="0" y="1027"/>
                  </a:lnTo>
                  <a:lnTo>
                    <a:pt x="0" y="1030"/>
                  </a:lnTo>
                  <a:lnTo>
                    <a:pt x="2" y="1040"/>
                  </a:lnTo>
                  <a:lnTo>
                    <a:pt x="8" y="1053"/>
                  </a:lnTo>
                  <a:lnTo>
                    <a:pt x="17" y="1069"/>
                  </a:lnTo>
                  <a:lnTo>
                    <a:pt x="31" y="1085"/>
                  </a:lnTo>
                  <a:lnTo>
                    <a:pt x="52" y="1100"/>
                  </a:lnTo>
                  <a:lnTo>
                    <a:pt x="81" y="1112"/>
                  </a:lnTo>
                  <a:lnTo>
                    <a:pt x="118" y="1119"/>
                  </a:lnTo>
                  <a:lnTo>
                    <a:pt x="114" y="1118"/>
                  </a:lnTo>
                  <a:lnTo>
                    <a:pt x="100" y="1113"/>
                  </a:lnTo>
                  <a:lnTo>
                    <a:pt x="83" y="1106"/>
                  </a:lnTo>
                  <a:lnTo>
                    <a:pt x="63" y="1095"/>
                  </a:lnTo>
                  <a:lnTo>
                    <a:pt x="43" y="1080"/>
                  </a:lnTo>
                  <a:lnTo>
                    <a:pt x="28" y="1060"/>
                  </a:lnTo>
                  <a:lnTo>
                    <a:pt x="17" y="1036"/>
                  </a:lnTo>
                  <a:lnTo>
                    <a:pt x="15" y="1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auto">
            <a:xfrm>
              <a:off x="2429" y="2994"/>
              <a:ext cx="117" cy="1119"/>
            </a:xfrm>
            <a:custGeom>
              <a:avLst/>
              <a:gdLst>
                <a:gd name="T0" fmla="*/ 0 w 117"/>
                <a:gd name="T1" fmla="*/ 0 h 1119"/>
                <a:gd name="T2" fmla="*/ 0 w 117"/>
                <a:gd name="T3" fmla="*/ 1027 h 1119"/>
                <a:gd name="T4" fmla="*/ 0 w 117"/>
                <a:gd name="T5" fmla="*/ 1031 h 1119"/>
                <a:gd name="T6" fmla="*/ 3 w 117"/>
                <a:gd name="T7" fmla="*/ 1041 h 1119"/>
                <a:gd name="T8" fmla="*/ 8 w 117"/>
                <a:gd name="T9" fmla="*/ 1054 h 1119"/>
                <a:gd name="T10" fmla="*/ 17 w 117"/>
                <a:gd name="T11" fmla="*/ 1069 h 1119"/>
                <a:gd name="T12" fmla="*/ 31 w 117"/>
                <a:gd name="T13" fmla="*/ 1086 h 1119"/>
                <a:gd name="T14" fmla="*/ 51 w 117"/>
                <a:gd name="T15" fmla="*/ 1100 h 1119"/>
                <a:gd name="T16" fmla="*/ 80 w 117"/>
                <a:gd name="T17" fmla="*/ 1112 h 1119"/>
                <a:gd name="T18" fmla="*/ 117 w 117"/>
                <a:gd name="T19" fmla="*/ 1119 h 1119"/>
                <a:gd name="T20" fmla="*/ 112 w 117"/>
                <a:gd name="T21" fmla="*/ 1119 h 1119"/>
                <a:gd name="T22" fmla="*/ 100 w 117"/>
                <a:gd name="T23" fmla="*/ 1117 h 1119"/>
                <a:gd name="T24" fmla="*/ 81 w 117"/>
                <a:gd name="T25" fmla="*/ 1112 h 1119"/>
                <a:gd name="T26" fmla="*/ 60 w 117"/>
                <a:gd name="T27" fmla="*/ 1106 h 1119"/>
                <a:gd name="T28" fmla="*/ 40 w 117"/>
                <a:gd name="T29" fmla="*/ 1095 h 1119"/>
                <a:gd name="T30" fmla="*/ 22 w 117"/>
                <a:gd name="T31" fmla="*/ 1078 h 1119"/>
                <a:gd name="T32" fmla="*/ 12 w 117"/>
                <a:gd name="T33" fmla="*/ 1056 h 1119"/>
                <a:gd name="T34" fmla="*/ 10 w 117"/>
                <a:gd name="T35" fmla="*/ 1027 h 1119"/>
                <a:gd name="T36" fmla="*/ 0 w 117"/>
                <a:gd name="T37" fmla="*/ 0 h 11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7" h="1119">
                  <a:moveTo>
                    <a:pt x="0" y="0"/>
                  </a:moveTo>
                  <a:lnTo>
                    <a:pt x="0" y="1027"/>
                  </a:lnTo>
                  <a:lnTo>
                    <a:pt x="0" y="1031"/>
                  </a:lnTo>
                  <a:lnTo>
                    <a:pt x="3" y="1041"/>
                  </a:lnTo>
                  <a:lnTo>
                    <a:pt x="8" y="1054"/>
                  </a:lnTo>
                  <a:lnTo>
                    <a:pt x="17" y="1069"/>
                  </a:lnTo>
                  <a:lnTo>
                    <a:pt x="31" y="1086"/>
                  </a:lnTo>
                  <a:lnTo>
                    <a:pt x="51" y="1100"/>
                  </a:lnTo>
                  <a:lnTo>
                    <a:pt x="80" y="1112"/>
                  </a:lnTo>
                  <a:lnTo>
                    <a:pt x="117" y="1119"/>
                  </a:lnTo>
                  <a:lnTo>
                    <a:pt x="112" y="1119"/>
                  </a:lnTo>
                  <a:lnTo>
                    <a:pt x="100" y="1117"/>
                  </a:lnTo>
                  <a:lnTo>
                    <a:pt x="81" y="1112"/>
                  </a:lnTo>
                  <a:lnTo>
                    <a:pt x="60" y="1106"/>
                  </a:lnTo>
                  <a:lnTo>
                    <a:pt x="40" y="1095"/>
                  </a:lnTo>
                  <a:lnTo>
                    <a:pt x="22" y="1078"/>
                  </a:lnTo>
                  <a:lnTo>
                    <a:pt x="12" y="1056"/>
                  </a:lnTo>
                  <a:lnTo>
                    <a:pt x="10" y="1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auto">
            <a:xfrm>
              <a:off x="2281" y="2959"/>
              <a:ext cx="179" cy="1133"/>
            </a:xfrm>
            <a:custGeom>
              <a:avLst/>
              <a:gdLst>
                <a:gd name="T0" fmla="*/ 0 w 179"/>
                <a:gd name="T1" fmla="*/ 0 h 1133"/>
                <a:gd name="T2" fmla="*/ 0 w 179"/>
                <a:gd name="T3" fmla="*/ 1026 h 1133"/>
                <a:gd name="T4" fmla="*/ 0 w 179"/>
                <a:gd name="T5" fmla="*/ 1027 h 1133"/>
                <a:gd name="T6" fmla="*/ 2 w 179"/>
                <a:gd name="T7" fmla="*/ 1030 h 1133"/>
                <a:gd name="T8" fmla="*/ 4 w 179"/>
                <a:gd name="T9" fmla="*/ 1035 h 1133"/>
                <a:gd name="T10" fmla="*/ 6 w 179"/>
                <a:gd name="T11" fmla="*/ 1040 h 1133"/>
                <a:gd name="T12" fmla="*/ 10 w 179"/>
                <a:gd name="T13" fmla="*/ 1048 h 1133"/>
                <a:gd name="T14" fmla="*/ 15 w 179"/>
                <a:gd name="T15" fmla="*/ 1056 h 1133"/>
                <a:gd name="T16" fmla="*/ 21 w 179"/>
                <a:gd name="T17" fmla="*/ 1065 h 1133"/>
                <a:gd name="T18" fmla="*/ 30 w 179"/>
                <a:gd name="T19" fmla="*/ 1074 h 1133"/>
                <a:gd name="T20" fmla="*/ 40 w 179"/>
                <a:gd name="T21" fmla="*/ 1083 h 1133"/>
                <a:gd name="T22" fmla="*/ 52 w 179"/>
                <a:gd name="T23" fmla="*/ 1092 h 1133"/>
                <a:gd name="T24" fmla="*/ 68 w 179"/>
                <a:gd name="T25" fmla="*/ 1101 h 1133"/>
                <a:gd name="T26" fmla="*/ 84 w 179"/>
                <a:gd name="T27" fmla="*/ 1110 h 1133"/>
                <a:gd name="T28" fmla="*/ 104 w 179"/>
                <a:gd name="T29" fmla="*/ 1118 h 1133"/>
                <a:gd name="T30" fmla="*/ 126 w 179"/>
                <a:gd name="T31" fmla="*/ 1124 h 1133"/>
                <a:gd name="T32" fmla="*/ 151 w 179"/>
                <a:gd name="T33" fmla="*/ 1130 h 1133"/>
                <a:gd name="T34" fmla="*/ 179 w 179"/>
                <a:gd name="T35" fmla="*/ 1133 h 1133"/>
                <a:gd name="T36" fmla="*/ 177 w 179"/>
                <a:gd name="T37" fmla="*/ 1133 h 1133"/>
                <a:gd name="T38" fmla="*/ 172 w 179"/>
                <a:gd name="T39" fmla="*/ 1132 h 1133"/>
                <a:gd name="T40" fmla="*/ 163 w 179"/>
                <a:gd name="T41" fmla="*/ 1131 h 1133"/>
                <a:gd name="T42" fmla="*/ 152 w 179"/>
                <a:gd name="T43" fmla="*/ 1129 h 1133"/>
                <a:gd name="T44" fmla="*/ 138 w 179"/>
                <a:gd name="T45" fmla="*/ 1125 h 1133"/>
                <a:gd name="T46" fmla="*/ 123 w 179"/>
                <a:gd name="T47" fmla="*/ 1122 h 1133"/>
                <a:gd name="T48" fmla="*/ 108 w 179"/>
                <a:gd name="T49" fmla="*/ 1118 h 1133"/>
                <a:gd name="T50" fmla="*/ 91 w 179"/>
                <a:gd name="T51" fmla="*/ 1112 h 1133"/>
                <a:gd name="T52" fmla="*/ 74 w 179"/>
                <a:gd name="T53" fmla="*/ 1106 h 1133"/>
                <a:gd name="T54" fmla="*/ 59 w 179"/>
                <a:gd name="T55" fmla="*/ 1098 h 1133"/>
                <a:gd name="T56" fmla="*/ 45 w 179"/>
                <a:gd name="T57" fmla="*/ 1090 h 1133"/>
                <a:gd name="T58" fmla="*/ 32 w 179"/>
                <a:gd name="T59" fmla="*/ 1079 h 1133"/>
                <a:gd name="T60" fmla="*/ 23 w 179"/>
                <a:gd name="T61" fmla="*/ 1068 h 1133"/>
                <a:gd name="T62" fmla="*/ 15 w 179"/>
                <a:gd name="T63" fmla="*/ 1056 h 1133"/>
                <a:gd name="T64" fmla="*/ 10 w 179"/>
                <a:gd name="T65" fmla="*/ 1041 h 1133"/>
                <a:gd name="T66" fmla="*/ 10 w 179"/>
                <a:gd name="T67" fmla="*/ 1026 h 1133"/>
                <a:gd name="T68" fmla="*/ 0 w 179"/>
                <a:gd name="T69" fmla="*/ 0 h 1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9" h="1133">
                  <a:moveTo>
                    <a:pt x="0" y="0"/>
                  </a:moveTo>
                  <a:lnTo>
                    <a:pt x="0" y="1026"/>
                  </a:lnTo>
                  <a:lnTo>
                    <a:pt x="0" y="1027"/>
                  </a:lnTo>
                  <a:lnTo>
                    <a:pt x="2" y="1030"/>
                  </a:lnTo>
                  <a:lnTo>
                    <a:pt x="4" y="1035"/>
                  </a:lnTo>
                  <a:lnTo>
                    <a:pt x="6" y="1040"/>
                  </a:lnTo>
                  <a:lnTo>
                    <a:pt x="10" y="1048"/>
                  </a:lnTo>
                  <a:lnTo>
                    <a:pt x="15" y="1056"/>
                  </a:lnTo>
                  <a:lnTo>
                    <a:pt x="21" y="1065"/>
                  </a:lnTo>
                  <a:lnTo>
                    <a:pt x="30" y="1074"/>
                  </a:lnTo>
                  <a:lnTo>
                    <a:pt x="40" y="1083"/>
                  </a:lnTo>
                  <a:lnTo>
                    <a:pt x="52" y="1092"/>
                  </a:lnTo>
                  <a:lnTo>
                    <a:pt x="68" y="1101"/>
                  </a:lnTo>
                  <a:lnTo>
                    <a:pt x="84" y="1110"/>
                  </a:lnTo>
                  <a:lnTo>
                    <a:pt x="104" y="1118"/>
                  </a:lnTo>
                  <a:lnTo>
                    <a:pt x="126" y="1124"/>
                  </a:lnTo>
                  <a:lnTo>
                    <a:pt x="151" y="1130"/>
                  </a:lnTo>
                  <a:lnTo>
                    <a:pt x="179" y="1133"/>
                  </a:lnTo>
                  <a:lnTo>
                    <a:pt x="177" y="1133"/>
                  </a:lnTo>
                  <a:lnTo>
                    <a:pt x="172" y="1132"/>
                  </a:lnTo>
                  <a:lnTo>
                    <a:pt x="163" y="1131"/>
                  </a:lnTo>
                  <a:lnTo>
                    <a:pt x="152" y="1129"/>
                  </a:lnTo>
                  <a:lnTo>
                    <a:pt x="138" y="1125"/>
                  </a:lnTo>
                  <a:lnTo>
                    <a:pt x="123" y="1122"/>
                  </a:lnTo>
                  <a:lnTo>
                    <a:pt x="108" y="1118"/>
                  </a:lnTo>
                  <a:lnTo>
                    <a:pt x="91" y="1112"/>
                  </a:lnTo>
                  <a:lnTo>
                    <a:pt x="74" y="1106"/>
                  </a:lnTo>
                  <a:lnTo>
                    <a:pt x="59" y="1098"/>
                  </a:lnTo>
                  <a:lnTo>
                    <a:pt x="45" y="1090"/>
                  </a:lnTo>
                  <a:lnTo>
                    <a:pt x="32" y="1079"/>
                  </a:lnTo>
                  <a:lnTo>
                    <a:pt x="23" y="1068"/>
                  </a:lnTo>
                  <a:lnTo>
                    <a:pt x="15" y="1056"/>
                  </a:lnTo>
                  <a:lnTo>
                    <a:pt x="10" y="1041"/>
                  </a:lnTo>
                  <a:lnTo>
                    <a:pt x="10" y="1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auto">
            <a:xfrm>
              <a:off x="1944" y="2856"/>
              <a:ext cx="118" cy="1119"/>
            </a:xfrm>
            <a:custGeom>
              <a:avLst/>
              <a:gdLst>
                <a:gd name="T0" fmla="*/ 0 w 118"/>
                <a:gd name="T1" fmla="*/ 0 h 1119"/>
                <a:gd name="T2" fmla="*/ 0 w 118"/>
                <a:gd name="T3" fmla="*/ 1027 h 1119"/>
                <a:gd name="T4" fmla="*/ 0 w 118"/>
                <a:gd name="T5" fmla="*/ 1031 h 1119"/>
                <a:gd name="T6" fmla="*/ 2 w 118"/>
                <a:gd name="T7" fmla="*/ 1041 h 1119"/>
                <a:gd name="T8" fmla="*/ 8 w 118"/>
                <a:gd name="T9" fmla="*/ 1054 h 1119"/>
                <a:gd name="T10" fmla="*/ 16 w 118"/>
                <a:gd name="T11" fmla="*/ 1069 h 1119"/>
                <a:gd name="T12" fmla="*/ 31 w 118"/>
                <a:gd name="T13" fmla="*/ 1086 h 1119"/>
                <a:gd name="T14" fmla="*/ 52 w 118"/>
                <a:gd name="T15" fmla="*/ 1100 h 1119"/>
                <a:gd name="T16" fmla="*/ 80 w 118"/>
                <a:gd name="T17" fmla="*/ 1112 h 1119"/>
                <a:gd name="T18" fmla="*/ 118 w 118"/>
                <a:gd name="T19" fmla="*/ 1119 h 1119"/>
                <a:gd name="T20" fmla="*/ 112 w 118"/>
                <a:gd name="T21" fmla="*/ 1119 h 1119"/>
                <a:gd name="T22" fmla="*/ 99 w 118"/>
                <a:gd name="T23" fmla="*/ 1117 h 1119"/>
                <a:gd name="T24" fmla="*/ 81 w 118"/>
                <a:gd name="T25" fmla="*/ 1112 h 1119"/>
                <a:gd name="T26" fmla="*/ 60 w 118"/>
                <a:gd name="T27" fmla="*/ 1106 h 1119"/>
                <a:gd name="T28" fmla="*/ 40 w 118"/>
                <a:gd name="T29" fmla="*/ 1095 h 1119"/>
                <a:gd name="T30" fmla="*/ 23 w 118"/>
                <a:gd name="T31" fmla="*/ 1078 h 1119"/>
                <a:gd name="T32" fmla="*/ 12 w 118"/>
                <a:gd name="T33" fmla="*/ 1056 h 1119"/>
                <a:gd name="T34" fmla="*/ 10 w 118"/>
                <a:gd name="T35" fmla="*/ 1027 h 1119"/>
                <a:gd name="T36" fmla="*/ 0 w 118"/>
                <a:gd name="T37" fmla="*/ 0 h 11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8" h="1119">
                  <a:moveTo>
                    <a:pt x="0" y="0"/>
                  </a:moveTo>
                  <a:lnTo>
                    <a:pt x="0" y="1027"/>
                  </a:lnTo>
                  <a:lnTo>
                    <a:pt x="0" y="1031"/>
                  </a:lnTo>
                  <a:lnTo>
                    <a:pt x="2" y="1041"/>
                  </a:lnTo>
                  <a:lnTo>
                    <a:pt x="8" y="1054"/>
                  </a:lnTo>
                  <a:lnTo>
                    <a:pt x="16" y="1069"/>
                  </a:lnTo>
                  <a:lnTo>
                    <a:pt x="31" y="1086"/>
                  </a:lnTo>
                  <a:lnTo>
                    <a:pt x="52" y="1100"/>
                  </a:lnTo>
                  <a:lnTo>
                    <a:pt x="80" y="1112"/>
                  </a:lnTo>
                  <a:lnTo>
                    <a:pt x="118" y="1119"/>
                  </a:lnTo>
                  <a:lnTo>
                    <a:pt x="112" y="1119"/>
                  </a:lnTo>
                  <a:lnTo>
                    <a:pt x="99" y="1117"/>
                  </a:lnTo>
                  <a:lnTo>
                    <a:pt x="81" y="1112"/>
                  </a:lnTo>
                  <a:lnTo>
                    <a:pt x="60" y="1106"/>
                  </a:lnTo>
                  <a:lnTo>
                    <a:pt x="40" y="1095"/>
                  </a:lnTo>
                  <a:lnTo>
                    <a:pt x="23" y="1078"/>
                  </a:lnTo>
                  <a:lnTo>
                    <a:pt x="12" y="1056"/>
                  </a:lnTo>
                  <a:lnTo>
                    <a:pt x="10" y="1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auto">
            <a:xfrm>
              <a:off x="2501" y="3014"/>
              <a:ext cx="117" cy="1119"/>
            </a:xfrm>
            <a:custGeom>
              <a:avLst/>
              <a:gdLst>
                <a:gd name="T0" fmla="*/ 0 w 117"/>
                <a:gd name="T1" fmla="*/ 0 h 1119"/>
                <a:gd name="T2" fmla="*/ 0 w 117"/>
                <a:gd name="T3" fmla="*/ 1027 h 1119"/>
                <a:gd name="T4" fmla="*/ 0 w 117"/>
                <a:gd name="T5" fmla="*/ 1031 h 1119"/>
                <a:gd name="T6" fmla="*/ 2 w 117"/>
                <a:gd name="T7" fmla="*/ 1041 h 1119"/>
                <a:gd name="T8" fmla="*/ 8 w 117"/>
                <a:gd name="T9" fmla="*/ 1054 h 1119"/>
                <a:gd name="T10" fmla="*/ 17 w 117"/>
                <a:gd name="T11" fmla="*/ 1069 h 1119"/>
                <a:gd name="T12" fmla="*/ 31 w 117"/>
                <a:gd name="T13" fmla="*/ 1086 h 1119"/>
                <a:gd name="T14" fmla="*/ 51 w 117"/>
                <a:gd name="T15" fmla="*/ 1100 h 1119"/>
                <a:gd name="T16" fmla="*/ 80 w 117"/>
                <a:gd name="T17" fmla="*/ 1112 h 1119"/>
                <a:gd name="T18" fmla="*/ 117 w 117"/>
                <a:gd name="T19" fmla="*/ 1119 h 1119"/>
                <a:gd name="T20" fmla="*/ 113 w 117"/>
                <a:gd name="T21" fmla="*/ 1118 h 1119"/>
                <a:gd name="T22" fmla="*/ 99 w 117"/>
                <a:gd name="T23" fmla="*/ 1113 h 1119"/>
                <a:gd name="T24" fmla="*/ 82 w 117"/>
                <a:gd name="T25" fmla="*/ 1107 h 1119"/>
                <a:gd name="T26" fmla="*/ 62 w 117"/>
                <a:gd name="T27" fmla="*/ 1096 h 1119"/>
                <a:gd name="T28" fmla="*/ 43 w 117"/>
                <a:gd name="T29" fmla="*/ 1080 h 1119"/>
                <a:gd name="T30" fmla="*/ 27 w 117"/>
                <a:gd name="T31" fmla="*/ 1062 h 1119"/>
                <a:gd name="T32" fmla="*/ 17 w 117"/>
                <a:gd name="T33" fmla="*/ 1037 h 1119"/>
                <a:gd name="T34" fmla="*/ 16 w 117"/>
                <a:gd name="T35" fmla="*/ 1007 h 1119"/>
                <a:gd name="T36" fmla="*/ 0 w 117"/>
                <a:gd name="T37" fmla="*/ 0 h 11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7" h="1119">
                  <a:moveTo>
                    <a:pt x="0" y="0"/>
                  </a:moveTo>
                  <a:lnTo>
                    <a:pt x="0" y="1027"/>
                  </a:lnTo>
                  <a:lnTo>
                    <a:pt x="0" y="1031"/>
                  </a:lnTo>
                  <a:lnTo>
                    <a:pt x="2" y="1041"/>
                  </a:lnTo>
                  <a:lnTo>
                    <a:pt x="8" y="1054"/>
                  </a:lnTo>
                  <a:lnTo>
                    <a:pt x="17" y="1069"/>
                  </a:lnTo>
                  <a:lnTo>
                    <a:pt x="31" y="1086"/>
                  </a:lnTo>
                  <a:lnTo>
                    <a:pt x="51" y="1100"/>
                  </a:lnTo>
                  <a:lnTo>
                    <a:pt x="80" y="1112"/>
                  </a:lnTo>
                  <a:lnTo>
                    <a:pt x="117" y="1119"/>
                  </a:lnTo>
                  <a:lnTo>
                    <a:pt x="113" y="1118"/>
                  </a:lnTo>
                  <a:lnTo>
                    <a:pt x="99" y="1113"/>
                  </a:lnTo>
                  <a:lnTo>
                    <a:pt x="82" y="1107"/>
                  </a:lnTo>
                  <a:lnTo>
                    <a:pt x="62" y="1096"/>
                  </a:lnTo>
                  <a:lnTo>
                    <a:pt x="43" y="1080"/>
                  </a:lnTo>
                  <a:lnTo>
                    <a:pt x="27" y="1062"/>
                  </a:lnTo>
                  <a:lnTo>
                    <a:pt x="17" y="1037"/>
                  </a:lnTo>
                  <a:lnTo>
                    <a:pt x="16" y="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auto">
            <a:xfrm>
              <a:off x="2041" y="3975"/>
              <a:ext cx="291" cy="76"/>
            </a:xfrm>
            <a:custGeom>
              <a:avLst/>
              <a:gdLst>
                <a:gd name="T0" fmla="*/ 15 w 291"/>
                <a:gd name="T1" fmla="*/ 0 h 76"/>
                <a:gd name="T2" fmla="*/ 270 w 291"/>
                <a:gd name="T3" fmla="*/ 61 h 76"/>
                <a:gd name="T4" fmla="*/ 291 w 291"/>
                <a:gd name="T5" fmla="*/ 76 h 76"/>
                <a:gd name="T6" fmla="*/ 0 w 291"/>
                <a:gd name="T7" fmla="*/ 0 h 76"/>
                <a:gd name="T8" fmla="*/ 15 w 291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1" h="76">
                  <a:moveTo>
                    <a:pt x="15" y="0"/>
                  </a:moveTo>
                  <a:lnTo>
                    <a:pt x="270" y="61"/>
                  </a:lnTo>
                  <a:lnTo>
                    <a:pt x="291" y="76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auto">
            <a:xfrm>
              <a:off x="2501" y="2851"/>
              <a:ext cx="61" cy="163"/>
            </a:xfrm>
            <a:custGeom>
              <a:avLst/>
              <a:gdLst>
                <a:gd name="T0" fmla="*/ 0 w 61"/>
                <a:gd name="T1" fmla="*/ 163 h 163"/>
                <a:gd name="T2" fmla="*/ 0 w 61"/>
                <a:gd name="T3" fmla="*/ 157 h 163"/>
                <a:gd name="T4" fmla="*/ 1 w 61"/>
                <a:gd name="T5" fmla="*/ 139 h 163"/>
                <a:gd name="T6" fmla="*/ 4 w 61"/>
                <a:gd name="T7" fmla="*/ 112 h 163"/>
                <a:gd name="T8" fmla="*/ 9 w 61"/>
                <a:gd name="T9" fmla="*/ 84 h 163"/>
                <a:gd name="T10" fmla="*/ 17 w 61"/>
                <a:gd name="T11" fmla="*/ 54 h 163"/>
                <a:gd name="T12" fmla="*/ 28 w 61"/>
                <a:gd name="T13" fmla="*/ 27 h 163"/>
                <a:gd name="T14" fmla="*/ 42 w 61"/>
                <a:gd name="T15" fmla="*/ 9 h 163"/>
                <a:gd name="T16" fmla="*/ 61 w 61"/>
                <a:gd name="T17" fmla="*/ 0 h 163"/>
                <a:gd name="T18" fmla="*/ 59 w 61"/>
                <a:gd name="T19" fmla="*/ 1 h 163"/>
                <a:gd name="T20" fmla="*/ 52 w 61"/>
                <a:gd name="T21" fmla="*/ 5 h 163"/>
                <a:gd name="T22" fmla="*/ 43 w 61"/>
                <a:gd name="T23" fmla="*/ 14 h 163"/>
                <a:gd name="T24" fmla="*/ 32 w 61"/>
                <a:gd name="T25" fmla="*/ 29 h 163"/>
                <a:gd name="T26" fmla="*/ 21 w 61"/>
                <a:gd name="T27" fmla="*/ 48 h 163"/>
                <a:gd name="T28" fmla="*/ 11 w 61"/>
                <a:gd name="T29" fmla="*/ 77 h 163"/>
                <a:gd name="T30" fmla="*/ 4 w 61"/>
                <a:gd name="T31" fmla="*/ 116 h 163"/>
                <a:gd name="T32" fmla="*/ 0 w 61"/>
                <a:gd name="T33" fmla="*/ 163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63">
                  <a:moveTo>
                    <a:pt x="0" y="163"/>
                  </a:moveTo>
                  <a:lnTo>
                    <a:pt x="0" y="157"/>
                  </a:lnTo>
                  <a:lnTo>
                    <a:pt x="1" y="139"/>
                  </a:lnTo>
                  <a:lnTo>
                    <a:pt x="4" y="112"/>
                  </a:lnTo>
                  <a:lnTo>
                    <a:pt x="9" y="84"/>
                  </a:lnTo>
                  <a:lnTo>
                    <a:pt x="17" y="54"/>
                  </a:lnTo>
                  <a:lnTo>
                    <a:pt x="28" y="27"/>
                  </a:lnTo>
                  <a:lnTo>
                    <a:pt x="42" y="9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2" y="5"/>
                  </a:lnTo>
                  <a:lnTo>
                    <a:pt x="43" y="14"/>
                  </a:lnTo>
                  <a:lnTo>
                    <a:pt x="32" y="29"/>
                  </a:lnTo>
                  <a:lnTo>
                    <a:pt x="21" y="48"/>
                  </a:lnTo>
                  <a:lnTo>
                    <a:pt x="11" y="77"/>
                  </a:lnTo>
                  <a:lnTo>
                    <a:pt x="4" y="116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auto">
            <a:xfrm>
              <a:off x="2556" y="2473"/>
              <a:ext cx="1215" cy="380"/>
            </a:xfrm>
            <a:custGeom>
              <a:avLst/>
              <a:gdLst>
                <a:gd name="T0" fmla="*/ 0 w 1215"/>
                <a:gd name="T1" fmla="*/ 380 h 380"/>
                <a:gd name="T2" fmla="*/ 1215 w 1215"/>
                <a:gd name="T3" fmla="*/ 0 h 380"/>
                <a:gd name="T4" fmla="*/ 1215 w 1215"/>
                <a:gd name="T5" fmla="*/ 16 h 380"/>
                <a:gd name="T6" fmla="*/ 0 w 1215"/>
                <a:gd name="T7" fmla="*/ 380 h 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5" h="380">
                  <a:moveTo>
                    <a:pt x="0" y="380"/>
                  </a:moveTo>
                  <a:lnTo>
                    <a:pt x="1215" y="0"/>
                  </a:lnTo>
                  <a:lnTo>
                    <a:pt x="1215" y="16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auto">
            <a:xfrm>
              <a:off x="3771" y="3479"/>
              <a:ext cx="62" cy="164"/>
            </a:xfrm>
            <a:custGeom>
              <a:avLst/>
              <a:gdLst>
                <a:gd name="T0" fmla="*/ 62 w 62"/>
                <a:gd name="T1" fmla="*/ 0 h 164"/>
                <a:gd name="T2" fmla="*/ 62 w 62"/>
                <a:gd name="T3" fmla="*/ 7 h 164"/>
                <a:gd name="T4" fmla="*/ 60 w 62"/>
                <a:gd name="T5" fmla="*/ 25 h 164"/>
                <a:gd name="T6" fmla="*/ 58 w 62"/>
                <a:gd name="T7" fmla="*/ 51 h 164"/>
                <a:gd name="T8" fmla="*/ 52 w 62"/>
                <a:gd name="T9" fmla="*/ 80 h 164"/>
                <a:gd name="T10" fmla="*/ 44 w 62"/>
                <a:gd name="T11" fmla="*/ 110 h 164"/>
                <a:gd name="T12" fmla="*/ 33 w 62"/>
                <a:gd name="T13" fmla="*/ 136 h 164"/>
                <a:gd name="T14" fmla="*/ 19 w 62"/>
                <a:gd name="T15" fmla="*/ 155 h 164"/>
                <a:gd name="T16" fmla="*/ 0 w 62"/>
                <a:gd name="T17" fmla="*/ 164 h 164"/>
                <a:gd name="T18" fmla="*/ 2 w 62"/>
                <a:gd name="T19" fmla="*/ 163 h 164"/>
                <a:gd name="T20" fmla="*/ 9 w 62"/>
                <a:gd name="T21" fmla="*/ 158 h 164"/>
                <a:gd name="T22" fmla="*/ 18 w 62"/>
                <a:gd name="T23" fmla="*/ 149 h 164"/>
                <a:gd name="T24" fmla="*/ 29 w 62"/>
                <a:gd name="T25" fmla="*/ 135 h 164"/>
                <a:gd name="T26" fmla="*/ 40 w 62"/>
                <a:gd name="T27" fmla="*/ 115 h 164"/>
                <a:gd name="T28" fmla="*/ 50 w 62"/>
                <a:gd name="T29" fmla="*/ 86 h 164"/>
                <a:gd name="T30" fmla="*/ 58 w 62"/>
                <a:gd name="T31" fmla="*/ 48 h 164"/>
                <a:gd name="T32" fmla="*/ 62 w 62"/>
                <a:gd name="T33" fmla="*/ 0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164">
                  <a:moveTo>
                    <a:pt x="62" y="0"/>
                  </a:moveTo>
                  <a:lnTo>
                    <a:pt x="62" y="7"/>
                  </a:lnTo>
                  <a:lnTo>
                    <a:pt x="60" y="25"/>
                  </a:lnTo>
                  <a:lnTo>
                    <a:pt x="58" y="51"/>
                  </a:lnTo>
                  <a:lnTo>
                    <a:pt x="52" y="80"/>
                  </a:lnTo>
                  <a:lnTo>
                    <a:pt x="44" y="110"/>
                  </a:lnTo>
                  <a:lnTo>
                    <a:pt x="33" y="136"/>
                  </a:lnTo>
                  <a:lnTo>
                    <a:pt x="19" y="155"/>
                  </a:lnTo>
                  <a:lnTo>
                    <a:pt x="0" y="164"/>
                  </a:lnTo>
                  <a:lnTo>
                    <a:pt x="2" y="163"/>
                  </a:lnTo>
                  <a:lnTo>
                    <a:pt x="9" y="158"/>
                  </a:lnTo>
                  <a:lnTo>
                    <a:pt x="18" y="149"/>
                  </a:lnTo>
                  <a:lnTo>
                    <a:pt x="29" y="135"/>
                  </a:lnTo>
                  <a:lnTo>
                    <a:pt x="40" y="115"/>
                  </a:lnTo>
                  <a:lnTo>
                    <a:pt x="50" y="86"/>
                  </a:lnTo>
                  <a:lnTo>
                    <a:pt x="58" y="4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auto">
            <a:xfrm>
              <a:off x="2614" y="3648"/>
              <a:ext cx="1153" cy="485"/>
            </a:xfrm>
            <a:custGeom>
              <a:avLst/>
              <a:gdLst>
                <a:gd name="T0" fmla="*/ 1153 w 1153"/>
                <a:gd name="T1" fmla="*/ 0 h 485"/>
                <a:gd name="T2" fmla="*/ 4 w 1153"/>
                <a:gd name="T3" fmla="*/ 485 h 485"/>
                <a:gd name="T4" fmla="*/ 0 w 1153"/>
                <a:gd name="T5" fmla="*/ 481 h 485"/>
                <a:gd name="T6" fmla="*/ 1153 w 1153"/>
                <a:gd name="T7" fmla="*/ 0 h 4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3" h="485">
                  <a:moveTo>
                    <a:pt x="1153" y="0"/>
                  </a:moveTo>
                  <a:lnTo>
                    <a:pt x="4" y="485"/>
                  </a:lnTo>
                  <a:lnTo>
                    <a:pt x="0" y="481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auto">
            <a:xfrm>
              <a:off x="2429" y="2835"/>
              <a:ext cx="61" cy="165"/>
            </a:xfrm>
            <a:custGeom>
              <a:avLst/>
              <a:gdLst>
                <a:gd name="T0" fmla="*/ 0 w 61"/>
                <a:gd name="T1" fmla="*/ 165 h 165"/>
                <a:gd name="T2" fmla="*/ 0 w 61"/>
                <a:gd name="T3" fmla="*/ 158 h 165"/>
                <a:gd name="T4" fmla="*/ 1 w 61"/>
                <a:gd name="T5" fmla="*/ 140 h 165"/>
                <a:gd name="T6" fmla="*/ 5 w 61"/>
                <a:gd name="T7" fmla="*/ 114 h 165"/>
                <a:gd name="T8" fmla="*/ 9 w 61"/>
                <a:gd name="T9" fmla="*/ 84 h 165"/>
                <a:gd name="T10" fmla="*/ 17 w 61"/>
                <a:gd name="T11" fmla="*/ 54 h 165"/>
                <a:gd name="T12" fmla="*/ 28 w 61"/>
                <a:gd name="T13" fmla="*/ 28 h 165"/>
                <a:gd name="T14" fmla="*/ 42 w 61"/>
                <a:gd name="T15" fmla="*/ 9 h 165"/>
                <a:gd name="T16" fmla="*/ 61 w 61"/>
                <a:gd name="T17" fmla="*/ 0 h 165"/>
                <a:gd name="T18" fmla="*/ 59 w 61"/>
                <a:gd name="T19" fmla="*/ 1 h 165"/>
                <a:gd name="T20" fmla="*/ 52 w 61"/>
                <a:gd name="T21" fmla="*/ 6 h 165"/>
                <a:gd name="T22" fmla="*/ 43 w 61"/>
                <a:gd name="T23" fmla="*/ 15 h 165"/>
                <a:gd name="T24" fmla="*/ 32 w 61"/>
                <a:gd name="T25" fmla="*/ 29 h 165"/>
                <a:gd name="T26" fmla="*/ 21 w 61"/>
                <a:gd name="T27" fmla="*/ 50 h 165"/>
                <a:gd name="T28" fmla="*/ 11 w 61"/>
                <a:gd name="T29" fmla="*/ 79 h 165"/>
                <a:gd name="T30" fmla="*/ 5 w 61"/>
                <a:gd name="T31" fmla="*/ 116 h 165"/>
                <a:gd name="T32" fmla="*/ 0 w 61"/>
                <a:gd name="T33" fmla="*/ 165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65">
                  <a:moveTo>
                    <a:pt x="0" y="165"/>
                  </a:moveTo>
                  <a:lnTo>
                    <a:pt x="0" y="158"/>
                  </a:lnTo>
                  <a:lnTo>
                    <a:pt x="1" y="140"/>
                  </a:lnTo>
                  <a:lnTo>
                    <a:pt x="5" y="114"/>
                  </a:lnTo>
                  <a:lnTo>
                    <a:pt x="9" y="84"/>
                  </a:lnTo>
                  <a:lnTo>
                    <a:pt x="17" y="54"/>
                  </a:lnTo>
                  <a:lnTo>
                    <a:pt x="28" y="28"/>
                  </a:lnTo>
                  <a:lnTo>
                    <a:pt x="42" y="9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2" y="6"/>
                  </a:lnTo>
                  <a:lnTo>
                    <a:pt x="43" y="15"/>
                  </a:lnTo>
                  <a:lnTo>
                    <a:pt x="32" y="29"/>
                  </a:lnTo>
                  <a:lnTo>
                    <a:pt x="21" y="50"/>
                  </a:lnTo>
                  <a:lnTo>
                    <a:pt x="11" y="79"/>
                  </a:lnTo>
                  <a:lnTo>
                    <a:pt x="5" y="116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auto">
            <a:xfrm>
              <a:off x="2486" y="2458"/>
              <a:ext cx="1215" cy="380"/>
            </a:xfrm>
            <a:custGeom>
              <a:avLst/>
              <a:gdLst>
                <a:gd name="T0" fmla="*/ 0 w 1215"/>
                <a:gd name="T1" fmla="*/ 380 h 380"/>
                <a:gd name="T2" fmla="*/ 1215 w 1215"/>
                <a:gd name="T3" fmla="*/ 0 h 380"/>
                <a:gd name="T4" fmla="*/ 1215 w 1215"/>
                <a:gd name="T5" fmla="*/ 0 h 380"/>
                <a:gd name="T6" fmla="*/ 0 w 1215"/>
                <a:gd name="T7" fmla="*/ 380 h 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5" h="380">
                  <a:moveTo>
                    <a:pt x="0" y="380"/>
                  </a:moveTo>
                  <a:lnTo>
                    <a:pt x="1215" y="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39"/>
            <p:cNvSpPr>
              <a:spLocks/>
            </p:cNvSpPr>
            <p:nvPr/>
          </p:nvSpPr>
          <p:spPr bwMode="auto">
            <a:xfrm>
              <a:off x="2281" y="2806"/>
              <a:ext cx="61" cy="163"/>
            </a:xfrm>
            <a:custGeom>
              <a:avLst/>
              <a:gdLst>
                <a:gd name="T0" fmla="*/ 0 w 61"/>
                <a:gd name="T1" fmla="*/ 163 h 163"/>
                <a:gd name="T2" fmla="*/ 0 w 61"/>
                <a:gd name="T3" fmla="*/ 156 h 163"/>
                <a:gd name="T4" fmla="*/ 2 w 61"/>
                <a:gd name="T5" fmla="*/ 138 h 163"/>
                <a:gd name="T6" fmla="*/ 5 w 61"/>
                <a:gd name="T7" fmla="*/ 112 h 163"/>
                <a:gd name="T8" fmla="*/ 9 w 61"/>
                <a:gd name="T9" fmla="*/ 82 h 163"/>
                <a:gd name="T10" fmla="*/ 17 w 61"/>
                <a:gd name="T11" fmla="*/ 54 h 163"/>
                <a:gd name="T12" fmla="*/ 28 w 61"/>
                <a:gd name="T13" fmla="*/ 27 h 163"/>
                <a:gd name="T14" fmla="*/ 42 w 61"/>
                <a:gd name="T15" fmla="*/ 8 h 163"/>
                <a:gd name="T16" fmla="*/ 61 w 61"/>
                <a:gd name="T17" fmla="*/ 0 h 163"/>
                <a:gd name="T18" fmla="*/ 59 w 61"/>
                <a:gd name="T19" fmla="*/ 1 h 163"/>
                <a:gd name="T20" fmla="*/ 52 w 61"/>
                <a:gd name="T21" fmla="*/ 5 h 163"/>
                <a:gd name="T22" fmla="*/ 44 w 61"/>
                <a:gd name="T23" fmla="*/ 14 h 163"/>
                <a:gd name="T24" fmla="*/ 32 w 61"/>
                <a:gd name="T25" fmla="*/ 27 h 163"/>
                <a:gd name="T26" fmla="*/ 21 w 61"/>
                <a:gd name="T27" fmla="*/ 48 h 163"/>
                <a:gd name="T28" fmla="*/ 12 w 61"/>
                <a:gd name="T29" fmla="*/ 77 h 163"/>
                <a:gd name="T30" fmla="*/ 5 w 61"/>
                <a:gd name="T31" fmla="*/ 114 h 163"/>
                <a:gd name="T32" fmla="*/ 0 w 61"/>
                <a:gd name="T33" fmla="*/ 163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163">
                  <a:moveTo>
                    <a:pt x="0" y="163"/>
                  </a:moveTo>
                  <a:lnTo>
                    <a:pt x="0" y="156"/>
                  </a:lnTo>
                  <a:lnTo>
                    <a:pt x="2" y="138"/>
                  </a:lnTo>
                  <a:lnTo>
                    <a:pt x="5" y="112"/>
                  </a:lnTo>
                  <a:lnTo>
                    <a:pt x="9" y="82"/>
                  </a:lnTo>
                  <a:lnTo>
                    <a:pt x="17" y="54"/>
                  </a:lnTo>
                  <a:lnTo>
                    <a:pt x="28" y="27"/>
                  </a:lnTo>
                  <a:lnTo>
                    <a:pt x="42" y="8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2" y="5"/>
                  </a:lnTo>
                  <a:lnTo>
                    <a:pt x="44" y="14"/>
                  </a:lnTo>
                  <a:lnTo>
                    <a:pt x="32" y="27"/>
                  </a:lnTo>
                  <a:lnTo>
                    <a:pt x="21" y="48"/>
                  </a:lnTo>
                  <a:lnTo>
                    <a:pt x="12" y="77"/>
                  </a:lnTo>
                  <a:lnTo>
                    <a:pt x="5" y="114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40"/>
            <p:cNvSpPr>
              <a:spLocks/>
            </p:cNvSpPr>
            <p:nvPr/>
          </p:nvSpPr>
          <p:spPr bwMode="auto">
            <a:xfrm>
              <a:off x="2348" y="2427"/>
              <a:ext cx="1204" cy="373"/>
            </a:xfrm>
            <a:custGeom>
              <a:avLst/>
              <a:gdLst>
                <a:gd name="T0" fmla="*/ 0 w 1204"/>
                <a:gd name="T1" fmla="*/ 373 h 373"/>
                <a:gd name="T2" fmla="*/ 1204 w 1204"/>
                <a:gd name="T3" fmla="*/ 0 h 373"/>
                <a:gd name="T4" fmla="*/ 1204 w 1204"/>
                <a:gd name="T5" fmla="*/ 0 h 373"/>
                <a:gd name="T6" fmla="*/ 0 w 1204"/>
                <a:gd name="T7" fmla="*/ 373 h 3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4" h="373">
                  <a:moveTo>
                    <a:pt x="0" y="373"/>
                  </a:moveTo>
                  <a:lnTo>
                    <a:pt x="1204" y="0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41"/>
            <p:cNvSpPr>
              <a:spLocks/>
            </p:cNvSpPr>
            <p:nvPr/>
          </p:nvSpPr>
          <p:spPr bwMode="auto">
            <a:xfrm>
              <a:off x="1944" y="2718"/>
              <a:ext cx="62" cy="164"/>
            </a:xfrm>
            <a:custGeom>
              <a:avLst/>
              <a:gdLst>
                <a:gd name="T0" fmla="*/ 0 w 62"/>
                <a:gd name="T1" fmla="*/ 164 h 164"/>
                <a:gd name="T2" fmla="*/ 0 w 62"/>
                <a:gd name="T3" fmla="*/ 157 h 164"/>
                <a:gd name="T4" fmla="*/ 2 w 62"/>
                <a:gd name="T5" fmla="*/ 139 h 164"/>
                <a:gd name="T6" fmla="*/ 4 w 62"/>
                <a:gd name="T7" fmla="*/ 113 h 164"/>
                <a:gd name="T8" fmla="*/ 10 w 62"/>
                <a:gd name="T9" fmla="*/ 84 h 164"/>
                <a:gd name="T10" fmla="*/ 17 w 62"/>
                <a:gd name="T11" fmla="*/ 54 h 164"/>
                <a:gd name="T12" fmla="*/ 28 w 62"/>
                <a:gd name="T13" fmla="*/ 28 h 164"/>
                <a:gd name="T14" fmla="*/ 43 w 62"/>
                <a:gd name="T15" fmla="*/ 9 h 164"/>
                <a:gd name="T16" fmla="*/ 62 w 62"/>
                <a:gd name="T17" fmla="*/ 0 h 164"/>
                <a:gd name="T18" fmla="*/ 59 w 62"/>
                <a:gd name="T19" fmla="*/ 1 h 164"/>
                <a:gd name="T20" fmla="*/ 53 w 62"/>
                <a:gd name="T21" fmla="*/ 6 h 164"/>
                <a:gd name="T22" fmla="*/ 44 w 62"/>
                <a:gd name="T23" fmla="*/ 15 h 164"/>
                <a:gd name="T24" fmla="*/ 33 w 62"/>
                <a:gd name="T25" fmla="*/ 28 h 164"/>
                <a:gd name="T26" fmla="*/ 22 w 62"/>
                <a:gd name="T27" fmla="*/ 49 h 164"/>
                <a:gd name="T28" fmla="*/ 12 w 62"/>
                <a:gd name="T29" fmla="*/ 78 h 164"/>
                <a:gd name="T30" fmla="*/ 4 w 62"/>
                <a:gd name="T31" fmla="*/ 115 h 164"/>
                <a:gd name="T32" fmla="*/ 0 w 62"/>
                <a:gd name="T33" fmla="*/ 16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164">
                  <a:moveTo>
                    <a:pt x="0" y="164"/>
                  </a:moveTo>
                  <a:lnTo>
                    <a:pt x="0" y="157"/>
                  </a:lnTo>
                  <a:lnTo>
                    <a:pt x="2" y="139"/>
                  </a:lnTo>
                  <a:lnTo>
                    <a:pt x="4" y="113"/>
                  </a:lnTo>
                  <a:lnTo>
                    <a:pt x="10" y="84"/>
                  </a:lnTo>
                  <a:lnTo>
                    <a:pt x="17" y="54"/>
                  </a:lnTo>
                  <a:lnTo>
                    <a:pt x="28" y="28"/>
                  </a:lnTo>
                  <a:lnTo>
                    <a:pt x="43" y="9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3" y="6"/>
                  </a:lnTo>
                  <a:lnTo>
                    <a:pt x="44" y="15"/>
                  </a:lnTo>
                  <a:lnTo>
                    <a:pt x="33" y="28"/>
                  </a:lnTo>
                  <a:lnTo>
                    <a:pt x="22" y="49"/>
                  </a:lnTo>
                  <a:lnTo>
                    <a:pt x="12" y="78"/>
                  </a:lnTo>
                  <a:lnTo>
                    <a:pt x="4" y="115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42"/>
            <p:cNvSpPr>
              <a:spLocks/>
            </p:cNvSpPr>
            <p:nvPr/>
          </p:nvSpPr>
          <p:spPr bwMode="auto">
            <a:xfrm>
              <a:off x="2010" y="2550"/>
              <a:ext cx="566" cy="163"/>
            </a:xfrm>
            <a:custGeom>
              <a:avLst/>
              <a:gdLst>
                <a:gd name="T0" fmla="*/ 0 w 566"/>
                <a:gd name="T1" fmla="*/ 163 h 163"/>
                <a:gd name="T2" fmla="*/ 558 w 566"/>
                <a:gd name="T3" fmla="*/ 0 h 163"/>
                <a:gd name="T4" fmla="*/ 566 w 566"/>
                <a:gd name="T5" fmla="*/ 5 h 163"/>
                <a:gd name="T6" fmla="*/ 0 w 566"/>
                <a:gd name="T7" fmla="*/ 163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6" h="163">
                  <a:moveTo>
                    <a:pt x="0" y="163"/>
                  </a:moveTo>
                  <a:lnTo>
                    <a:pt x="558" y="0"/>
                  </a:lnTo>
                  <a:lnTo>
                    <a:pt x="566" y="5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43"/>
            <p:cNvSpPr>
              <a:spLocks/>
            </p:cNvSpPr>
            <p:nvPr/>
          </p:nvSpPr>
          <p:spPr bwMode="auto">
            <a:xfrm>
              <a:off x="1882" y="2703"/>
              <a:ext cx="62" cy="163"/>
            </a:xfrm>
            <a:custGeom>
              <a:avLst/>
              <a:gdLst>
                <a:gd name="T0" fmla="*/ 0 w 62"/>
                <a:gd name="T1" fmla="*/ 163 h 163"/>
                <a:gd name="T2" fmla="*/ 0 w 62"/>
                <a:gd name="T3" fmla="*/ 157 h 163"/>
                <a:gd name="T4" fmla="*/ 2 w 62"/>
                <a:gd name="T5" fmla="*/ 139 h 163"/>
                <a:gd name="T6" fmla="*/ 4 w 62"/>
                <a:gd name="T7" fmla="*/ 112 h 163"/>
                <a:gd name="T8" fmla="*/ 10 w 62"/>
                <a:gd name="T9" fmla="*/ 84 h 163"/>
                <a:gd name="T10" fmla="*/ 18 w 62"/>
                <a:gd name="T11" fmla="*/ 54 h 163"/>
                <a:gd name="T12" fmla="*/ 29 w 62"/>
                <a:gd name="T13" fmla="*/ 27 h 163"/>
                <a:gd name="T14" fmla="*/ 43 w 62"/>
                <a:gd name="T15" fmla="*/ 9 h 163"/>
                <a:gd name="T16" fmla="*/ 62 w 62"/>
                <a:gd name="T17" fmla="*/ 0 h 163"/>
                <a:gd name="T18" fmla="*/ 60 w 62"/>
                <a:gd name="T19" fmla="*/ 1 h 163"/>
                <a:gd name="T20" fmla="*/ 53 w 62"/>
                <a:gd name="T21" fmla="*/ 5 h 163"/>
                <a:gd name="T22" fmla="*/ 44 w 62"/>
                <a:gd name="T23" fmla="*/ 14 h 163"/>
                <a:gd name="T24" fmla="*/ 33 w 62"/>
                <a:gd name="T25" fmla="*/ 29 h 163"/>
                <a:gd name="T26" fmla="*/ 22 w 62"/>
                <a:gd name="T27" fmla="*/ 48 h 163"/>
                <a:gd name="T28" fmla="*/ 12 w 62"/>
                <a:gd name="T29" fmla="*/ 77 h 163"/>
                <a:gd name="T30" fmla="*/ 4 w 62"/>
                <a:gd name="T31" fmla="*/ 116 h 163"/>
                <a:gd name="T32" fmla="*/ 0 w 62"/>
                <a:gd name="T33" fmla="*/ 163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163">
                  <a:moveTo>
                    <a:pt x="0" y="163"/>
                  </a:moveTo>
                  <a:lnTo>
                    <a:pt x="0" y="157"/>
                  </a:lnTo>
                  <a:lnTo>
                    <a:pt x="2" y="139"/>
                  </a:lnTo>
                  <a:lnTo>
                    <a:pt x="4" y="112"/>
                  </a:lnTo>
                  <a:lnTo>
                    <a:pt x="10" y="84"/>
                  </a:lnTo>
                  <a:lnTo>
                    <a:pt x="18" y="54"/>
                  </a:lnTo>
                  <a:lnTo>
                    <a:pt x="29" y="27"/>
                  </a:lnTo>
                  <a:lnTo>
                    <a:pt x="43" y="9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53" y="5"/>
                  </a:lnTo>
                  <a:lnTo>
                    <a:pt x="44" y="14"/>
                  </a:lnTo>
                  <a:lnTo>
                    <a:pt x="33" y="29"/>
                  </a:lnTo>
                  <a:lnTo>
                    <a:pt x="22" y="48"/>
                  </a:lnTo>
                  <a:lnTo>
                    <a:pt x="12" y="77"/>
                  </a:lnTo>
                  <a:lnTo>
                    <a:pt x="4" y="116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44"/>
            <p:cNvSpPr>
              <a:spLocks/>
            </p:cNvSpPr>
            <p:nvPr/>
          </p:nvSpPr>
          <p:spPr bwMode="auto">
            <a:xfrm>
              <a:off x="1949" y="2532"/>
              <a:ext cx="596" cy="165"/>
            </a:xfrm>
            <a:custGeom>
              <a:avLst/>
              <a:gdLst>
                <a:gd name="T0" fmla="*/ 0 w 596"/>
                <a:gd name="T1" fmla="*/ 165 h 165"/>
                <a:gd name="T2" fmla="*/ 593 w 596"/>
                <a:gd name="T3" fmla="*/ 0 h 165"/>
                <a:gd name="T4" fmla="*/ 596 w 596"/>
                <a:gd name="T5" fmla="*/ 7 h 165"/>
                <a:gd name="T6" fmla="*/ 0 w 596"/>
                <a:gd name="T7" fmla="*/ 165 h 1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6" h="165">
                  <a:moveTo>
                    <a:pt x="0" y="165"/>
                  </a:moveTo>
                  <a:lnTo>
                    <a:pt x="593" y="0"/>
                  </a:lnTo>
                  <a:lnTo>
                    <a:pt x="596" y="7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45"/>
            <p:cNvSpPr>
              <a:spLocks/>
            </p:cNvSpPr>
            <p:nvPr/>
          </p:nvSpPr>
          <p:spPr bwMode="auto">
            <a:xfrm>
              <a:off x="3082" y="2370"/>
              <a:ext cx="118" cy="40"/>
            </a:xfrm>
            <a:custGeom>
              <a:avLst/>
              <a:gdLst>
                <a:gd name="T0" fmla="*/ 0 w 118"/>
                <a:gd name="T1" fmla="*/ 40 h 40"/>
                <a:gd name="T2" fmla="*/ 118 w 118"/>
                <a:gd name="T3" fmla="*/ 0 h 40"/>
                <a:gd name="T4" fmla="*/ 113 w 118"/>
                <a:gd name="T5" fmla="*/ 8 h 40"/>
                <a:gd name="T6" fmla="*/ 0 w 118"/>
                <a:gd name="T7" fmla="*/ 4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" h="40">
                  <a:moveTo>
                    <a:pt x="0" y="40"/>
                  </a:moveTo>
                  <a:lnTo>
                    <a:pt x="118" y="0"/>
                  </a:lnTo>
                  <a:lnTo>
                    <a:pt x="113" y="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46"/>
            <p:cNvSpPr>
              <a:spLocks/>
            </p:cNvSpPr>
            <p:nvPr/>
          </p:nvSpPr>
          <p:spPr bwMode="auto">
            <a:xfrm>
              <a:off x="3021" y="2355"/>
              <a:ext cx="140" cy="40"/>
            </a:xfrm>
            <a:custGeom>
              <a:avLst/>
              <a:gdLst>
                <a:gd name="T0" fmla="*/ 0 w 140"/>
                <a:gd name="T1" fmla="*/ 40 h 40"/>
                <a:gd name="T2" fmla="*/ 132 w 140"/>
                <a:gd name="T3" fmla="*/ 8 h 40"/>
                <a:gd name="T4" fmla="*/ 140 w 140"/>
                <a:gd name="T5" fmla="*/ 0 h 40"/>
                <a:gd name="T6" fmla="*/ 0 w 140"/>
                <a:gd name="T7" fmla="*/ 4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0" h="40">
                  <a:moveTo>
                    <a:pt x="0" y="40"/>
                  </a:moveTo>
                  <a:lnTo>
                    <a:pt x="132" y="8"/>
                  </a:lnTo>
                  <a:lnTo>
                    <a:pt x="14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47"/>
            <p:cNvSpPr>
              <a:spLocks/>
            </p:cNvSpPr>
            <p:nvPr/>
          </p:nvSpPr>
          <p:spPr bwMode="auto">
            <a:xfrm>
              <a:off x="3147" y="2355"/>
              <a:ext cx="620" cy="113"/>
            </a:xfrm>
            <a:custGeom>
              <a:avLst/>
              <a:gdLst>
                <a:gd name="T0" fmla="*/ 6 w 620"/>
                <a:gd name="T1" fmla="*/ 0 h 113"/>
                <a:gd name="T2" fmla="*/ 620 w 620"/>
                <a:gd name="T3" fmla="*/ 113 h 113"/>
                <a:gd name="T4" fmla="*/ 0 w 620"/>
                <a:gd name="T5" fmla="*/ 8 h 113"/>
                <a:gd name="T6" fmla="*/ 6 w 620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0" h="113">
                  <a:moveTo>
                    <a:pt x="6" y="0"/>
                  </a:moveTo>
                  <a:lnTo>
                    <a:pt x="620" y="113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48"/>
            <p:cNvSpPr>
              <a:spLocks/>
            </p:cNvSpPr>
            <p:nvPr/>
          </p:nvSpPr>
          <p:spPr bwMode="auto">
            <a:xfrm>
              <a:off x="3823" y="2524"/>
              <a:ext cx="10" cy="955"/>
            </a:xfrm>
            <a:custGeom>
              <a:avLst/>
              <a:gdLst>
                <a:gd name="T0" fmla="*/ 10 w 10"/>
                <a:gd name="T1" fmla="*/ 955 h 955"/>
                <a:gd name="T2" fmla="*/ 10 w 10"/>
                <a:gd name="T3" fmla="*/ 21 h 955"/>
                <a:gd name="T4" fmla="*/ 0 w 10"/>
                <a:gd name="T5" fmla="*/ 0 h 955"/>
                <a:gd name="T6" fmla="*/ 10 w 10"/>
                <a:gd name="T7" fmla="*/ 955 h 9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55">
                  <a:moveTo>
                    <a:pt x="10" y="955"/>
                  </a:moveTo>
                  <a:lnTo>
                    <a:pt x="10" y="21"/>
                  </a:lnTo>
                  <a:lnTo>
                    <a:pt x="0" y="0"/>
                  </a:lnTo>
                  <a:lnTo>
                    <a:pt x="10" y="9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49"/>
            <p:cNvSpPr>
              <a:spLocks/>
            </p:cNvSpPr>
            <p:nvPr/>
          </p:nvSpPr>
          <p:spPr bwMode="auto">
            <a:xfrm>
              <a:off x="3761" y="2473"/>
              <a:ext cx="66" cy="56"/>
            </a:xfrm>
            <a:custGeom>
              <a:avLst/>
              <a:gdLst>
                <a:gd name="T0" fmla="*/ 6 w 66"/>
                <a:gd name="T1" fmla="*/ 0 h 56"/>
                <a:gd name="T2" fmla="*/ 8 w 66"/>
                <a:gd name="T3" fmla="*/ 0 h 56"/>
                <a:gd name="T4" fmla="*/ 16 w 66"/>
                <a:gd name="T5" fmla="*/ 0 h 56"/>
                <a:gd name="T6" fmla="*/ 25 w 66"/>
                <a:gd name="T7" fmla="*/ 1 h 56"/>
                <a:gd name="T8" fmla="*/ 37 w 66"/>
                <a:gd name="T9" fmla="*/ 5 h 56"/>
                <a:gd name="T10" fmla="*/ 48 w 66"/>
                <a:gd name="T11" fmla="*/ 11 h 56"/>
                <a:gd name="T12" fmla="*/ 57 w 66"/>
                <a:gd name="T13" fmla="*/ 21 h 56"/>
                <a:gd name="T14" fmla="*/ 64 w 66"/>
                <a:gd name="T15" fmla="*/ 37 h 56"/>
                <a:gd name="T16" fmla="*/ 66 w 66"/>
                <a:gd name="T17" fmla="*/ 56 h 56"/>
                <a:gd name="T18" fmla="*/ 65 w 66"/>
                <a:gd name="T19" fmla="*/ 54 h 56"/>
                <a:gd name="T20" fmla="*/ 63 w 66"/>
                <a:gd name="T21" fmla="*/ 48 h 56"/>
                <a:gd name="T22" fmla="*/ 59 w 66"/>
                <a:gd name="T23" fmla="*/ 40 h 56"/>
                <a:gd name="T24" fmla="*/ 53 w 66"/>
                <a:gd name="T25" fmla="*/ 30 h 56"/>
                <a:gd name="T26" fmla="*/ 44 w 66"/>
                <a:gd name="T27" fmla="*/ 22 h 56"/>
                <a:gd name="T28" fmla="*/ 32 w 66"/>
                <a:gd name="T29" fmla="*/ 16 h 56"/>
                <a:gd name="T30" fmla="*/ 18 w 66"/>
                <a:gd name="T31" fmla="*/ 13 h 56"/>
                <a:gd name="T32" fmla="*/ 0 w 66"/>
                <a:gd name="T33" fmla="*/ 16 h 56"/>
                <a:gd name="T34" fmla="*/ 6 w 66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6" h="56">
                  <a:moveTo>
                    <a:pt x="6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5" y="1"/>
                  </a:lnTo>
                  <a:lnTo>
                    <a:pt x="37" y="5"/>
                  </a:lnTo>
                  <a:lnTo>
                    <a:pt x="48" y="11"/>
                  </a:lnTo>
                  <a:lnTo>
                    <a:pt x="57" y="21"/>
                  </a:lnTo>
                  <a:lnTo>
                    <a:pt x="64" y="37"/>
                  </a:lnTo>
                  <a:lnTo>
                    <a:pt x="66" y="56"/>
                  </a:lnTo>
                  <a:lnTo>
                    <a:pt x="65" y="54"/>
                  </a:lnTo>
                  <a:lnTo>
                    <a:pt x="63" y="48"/>
                  </a:lnTo>
                  <a:lnTo>
                    <a:pt x="59" y="40"/>
                  </a:lnTo>
                  <a:lnTo>
                    <a:pt x="53" y="30"/>
                  </a:lnTo>
                  <a:lnTo>
                    <a:pt x="44" y="22"/>
                  </a:lnTo>
                  <a:lnTo>
                    <a:pt x="32" y="16"/>
                  </a:lnTo>
                  <a:lnTo>
                    <a:pt x="18" y="13"/>
                  </a:lnTo>
                  <a:lnTo>
                    <a:pt x="0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50"/>
            <p:cNvSpPr>
              <a:spLocks/>
            </p:cNvSpPr>
            <p:nvPr/>
          </p:nvSpPr>
          <p:spPr bwMode="auto">
            <a:xfrm>
              <a:off x="2552" y="3074"/>
              <a:ext cx="106" cy="1007"/>
            </a:xfrm>
            <a:custGeom>
              <a:avLst/>
              <a:gdLst>
                <a:gd name="T0" fmla="*/ 0 w 106"/>
                <a:gd name="T1" fmla="*/ 0 h 1007"/>
                <a:gd name="T2" fmla="*/ 0 w 106"/>
                <a:gd name="T3" fmla="*/ 924 h 1007"/>
                <a:gd name="T4" fmla="*/ 0 w 106"/>
                <a:gd name="T5" fmla="*/ 928 h 1007"/>
                <a:gd name="T6" fmla="*/ 2 w 106"/>
                <a:gd name="T7" fmla="*/ 935 h 1007"/>
                <a:gd name="T8" fmla="*/ 6 w 106"/>
                <a:gd name="T9" fmla="*/ 947 h 1007"/>
                <a:gd name="T10" fmla="*/ 15 w 106"/>
                <a:gd name="T11" fmla="*/ 962 h 1007"/>
                <a:gd name="T12" fmla="*/ 27 w 106"/>
                <a:gd name="T13" fmla="*/ 976 h 1007"/>
                <a:gd name="T14" fmla="*/ 46 w 106"/>
                <a:gd name="T15" fmla="*/ 989 h 1007"/>
                <a:gd name="T16" fmla="*/ 72 w 106"/>
                <a:gd name="T17" fmla="*/ 1000 h 1007"/>
                <a:gd name="T18" fmla="*/ 106 w 106"/>
                <a:gd name="T19" fmla="*/ 1007 h 1007"/>
                <a:gd name="T20" fmla="*/ 101 w 106"/>
                <a:gd name="T21" fmla="*/ 1006 h 1007"/>
                <a:gd name="T22" fmla="*/ 90 w 106"/>
                <a:gd name="T23" fmla="*/ 1003 h 1007"/>
                <a:gd name="T24" fmla="*/ 74 w 106"/>
                <a:gd name="T25" fmla="*/ 996 h 1007"/>
                <a:gd name="T26" fmla="*/ 56 w 106"/>
                <a:gd name="T27" fmla="*/ 986 h 1007"/>
                <a:gd name="T28" fmla="*/ 38 w 106"/>
                <a:gd name="T29" fmla="*/ 972 h 1007"/>
                <a:gd name="T30" fmla="*/ 24 w 106"/>
                <a:gd name="T31" fmla="*/ 954 h 1007"/>
                <a:gd name="T32" fmla="*/ 15 w 106"/>
                <a:gd name="T33" fmla="*/ 932 h 1007"/>
                <a:gd name="T34" fmla="*/ 14 w 106"/>
                <a:gd name="T35" fmla="*/ 905 h 1007"/>
                <a:gd name="T36" fmla="*/ 0 w 106"/>
                <a:gd name="T37" fmla="*/ 0 h 10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6" h="1007">
                  <a:moveTo>
                    <a:pt x="0" y="0"/>
                  </a:moveTo>
                  <a:lnTo>
                    <a:pt x="0" y="924"/>
                  </a:lnTo>
                  <a:lnTo>
                    <a:pt x="0" y="928"/>
                  </a:lnTo>
                  <a:lnTo>
                    <a:pt x="2" y="935"/>
                  </a:lnTo>
                  <a:lnTo>
                    <a:pt x="6" y="947"/>
                  </a:lnTo>
                  <a:lnTo>
                    <a:pt x="15" y="962"/>
                  </a:lnTo>
                  <a:lnTo>
                    <a:pt x="27" y="976"/>
                  </a:lnTo>
                  <a:lnTo>
                    <a:pt x="46" y="989"/>
                  </a:lnTo>
                  <a:lnTo>
                    <a:pt x="72" y="1000"/>
                  </a:lnTo>
                  <a:lnTo>
                    <a:pt x="106" y="1007"/>
                  </a:lnTo>
                  <a:lnTo>
                    <a:pt x="101" y="1006"/>
                  </a:lnTo>
                  <a:lnTo>
                    <a:pt x="90" y="1003"/>
                  </a:lnTo>
                  <a:lnTo>
                    <a:pt x="74" y="996"/>
                  </a:lnTo>
                  <a:lnTo>
                    <a:pt x="56" y="986"/>
                  </a:lnTo>
                  <a:lnTo>
                    <a:pt x="38" y="972"/>
                  </a:lnTo>
                  <a:lnTo>
                    <a:pt x="24" y="954"/>
                  </a:lnTo>
                  <a:lnTo>
                    <a:pt x="15" y="932"/>
                  </a:lnTo>
                  <a:lnTo>
                    <a:pt x="14" y="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51"/>
            <p:cNvSpPr>
              <a:spLocks/>
            </p:cNvSpPr>
            <p:nvPr/>
          </p:nvSpPr>
          <p:spPr bwMode="auto">
            <a:xfrm>
              <a:off x="2552" y="2896"/>
              <a:ext cx="55" cy="147"/>
            </a:xfrm>
            <a:custGeom>
              <a:avLst/>
              <a:gdLst>
                <a:gd name="T0" fmla="*/ 0 w 55"/>
                <a:gd name="T1" fmla="*/ 147 h 147"/>
                <a:gd name="T2" fmla="*/ 0 w 55"/>
                <a:gd name="T3" fmla="*/ 140 h 147"/>
                <a:gd name="T4" fmla="*/ 1 w 55"/>
                <a:gd name="T5" fmla="*/ 125 h 147"/>
                <a:gd name="T6" fmla="*/ 4 w 55"/>
                <a:gd name="T7" fmla="*/ 102 h 147"/>
                <a:gd name="T8" fmla="*/ 9 w 55"/>
                <a:gd name="T9" fmla="*/ 75 h 147"/>
                <a:gd name="T10" fmla="*/ 15 w 55"/>
                <a:gd name="T11" fmla="*/ 49 h 147"/>
                <a:gd name="T12" fmla="*/ 25 w 55"/>
                <a:gd name="T13" fmla="*/ 24 h 147"/>
                <a:gd name="T14" fmla="*/ 38 w 55"/>
                <a:gd name="T15" fmla="*/ 8 h 147"/>
                <a:gd name="T16" fmla="*/ 55 w 55"/>
                <a:gd name="T17" fmla="*/ 0 h 147"/>
                <a:gd name="T18" fmla="*/ 53 w 55"/>
                <a:gd name="T19" fmla="*/ 1 h 147"/>
                <a:gd name="T20" fmla="*/ 47 w 55"/>
                <a:gd name="T21" fmla="*/ 5 h 147"/>
                <a:gd name="T22" fmla="*/ 38 w 55"/>
                <a:gd name="T23" fmla="*/ 12 h 147"/>
                <a:gd name="T24" fmla="*/ 30 w 55"/>
                <a:gd name="T25" fmla="*/ 26 h 147"/>
                <a:gd name="T26" fmla="*/ 20 w 55"/>
                <a:gd name="T27" fmla="*/ 44 h 147"/>
                <a:gd name="T28" fmla="*/ 11 w 55"/>
                <a:gd name="T29" fmla="*/ 70 h 147"/>
                <a:gd name="T30" fmla="*/ 3 w 55"/>
                <a:gd name="T31" fmla="*/ 104 h 147"/>
                <a:gd name="T32" fmla="*/ 0 w 55"/>
                <a:gd name="T33" fmla="*/ 147 h 1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147">
                  <a:moveTo>
                    <a:pt x="0" y="147"/>
                  </a:moveTo>
                  <a:lnTo>
                    <a:pt x="0" y="140"/>
                  </a:lnTo>
                  <a:lnTo>
                    <a:pt x="1" y="125"/>
                  </a:lnTo>
                  <a:lnTo>
                    <a:pt x="4" y="102"/>
                  </a:lnTo>
                  <a:lnTo>
                    <a:pt x="9" y="75"/>
                  </a:lnTo>
                  <a:lnTo>
                    <a:pt x="15" y="49"/>
                  </a:lnTo>
                  <a:lnTo>
                    <a:pt x="25" y="24"/>
                  </a:lnTo>
                  <a:lnTo>
                    <a:pt x="38" y="8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47" y="5"/>
                  </a:lnTo>
                  <a:lnTo>
                    <a:pt x="38" y="12"/>
                  </a:lnTo>
                  <a:lnTo>
                    <a:pt x="30" y="26"/>
                  </a:lnTo>
                  <a:lnTo>
                    <a:pt x="20" y="44"/>
                  </a:lnTo>
                  <a:lnTo>
                    <a:pt x="11" y="70"/>
                  </a:lnTo>
                  <a:lnTo>
                    <a:pt x="3" y="104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52"/>
            <p:cNvSpPr>
              <a:spLocks/>
            </p:cNvSpPr>
            <p:nvPr/>
          </p:nvSpPr>
          <p:spPr bwMode="auto">
            <a:xfrm>
              <a:off x="2605" y="2556"/>
              <a:ext cx="1121" cy="340"/>
            </a:xfrm>
            <a:custGeom>
              <a:avLst/>
              <a:gdLst>
                <a:gd name="T0" fmla="*/ 0 w 1121"/>
                <a:gd name="T1" fmla="*/ 340 h 340"/>
                <a:gd name="T2" fmla="*/ 1118 w 1121"/>
                <a:gd name="T3" fmla="*/ 0 h 340"/>
                <a:gd name="T4" fmla="*/ 1121 w 1121"/>
                <a:gd name="T5" fmla="*/ 5 h 340"/>
                <a:gd name="T6" fmla="*/ 0 w 1121"/>
                <a:gd name="T7" fmla="*/ 340 h 3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1" h="340">
                  <a:moveTo>
                    <a:pt x="0" y="340"/>
                  </a:moveTo>
                  <a:lnTo>
                    <a:pt x="1118" y="0"/>
                  </a:lnTo>
                  <a:lnTo>
                    <a:pt x="1121" y="5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53"/>
            <p:cNvSpPr>
              <a:spLocks/>
            </p:cNvSpPr>
            <p:nvPr/>
          </p:nvSpPr>
          <p:spPr bwMode="auto">
            <a:xfrm>
              <a:off x="3726" y="3462"/>
              <a:ext cx="55" cy="146"/>
            </a:xfrm>
            <a:custGeom>
              <a:avLst/>
              <a:gdLst>
                <a:gd name="T0" fmla="*/ 55 w 55"/>
                <a:gd name="T1" fmla="*/ 0 h 146"/>
                <a:gd name="T2" fmla="*/ 55 w 55"/>
                <a:gd name="T3" fmla="*/ 6 h 146"/>
                <a:gd name="T4" fmla="*/ 54 w 55"/>
                <a:gd name="T5" fmla="*/ 22 h 146"/>
                <a:gd name="T6" fmla="*/ 51 w 55"/>
                <a:gd name="T7" fmla="*/ 45 h 146"/>
                <a:gd name="T8" fmla="*/ 46 w 55"/>
                <a:gd name="T9" fmla="*/ 71 h 146"/>
                <a:gd name="T10" fmla="*/ 40 w 55"/>
                <a:gd name="T11" fmla="*/ 98 h 146"/>
                <a:gd name="T12" fmla="*/ 30 w 55"/>
                <a:gd name="T13" fmla="*/ 122 h 146"/>
                <a:gd name="T14" fmla="*/ 17 w 55"/>
                <a:gd name="T15" fmla="*/ 139 h 146"/>
                <a:gd name="T16" fmla="*/ 0 w 55"/>
                <a:gd name="T17" fmla="*/ 146 h 146"/>
                <a:gd name="T18" fmla="*/ 2 w 55"/>
                <a:gd name="T19" fmla="*/ 145 h 146"/>
                <a:gd name="T20" fmla="*/ 8 w 55"/>
                <a:gd name="T21" fmla="*/ 142 h 146"/>
                <a:gd name="T22" fmla="*/ 17 w 55"/>
                <a:gd name="T23" fmla="*/ 134 h 146"/>
                <a:gd name="T24" fmla="*/ 26 w 55"/>
                <a:gd name="T25" fmla="*/ 121 h 146"/>
                <a:gd name="T26" fmla="*/ 35 w 55"/>
                <a:gd name="T27" fmla="*/ 102 h 146"/>
                <a:gd name="T28" fmla="*/ 45 w 55"/>
                <a:gd name="T29" fmla="*/ 77 h 146"/>
                <a:gd name="T30" fmla="*/ 52 w 55"/>
                <a:gd name="T31" fmla="*/ 43 h 146"/>
                <a:gd name="T32" fmla="*/ 55 w 5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146">
                  <a:moveTo>
                    <a:pt x="55" y="0"/>
                  </a:moveTo>
                  <a:lnTo>
                    <a:pt x="55" y="6"/>
                  </a:lnTo>
                  <a:lnTo>
                    <a:pt x="54" y="22"/>
                  </a:lnTo>
                  <a:lnTo>
                    <a:pt x="51" y="45"/>
                  </a:lnTo>
                  <a:lnTo>
                    <a:pt x="46" y="71"/>
                  </a:lnTo>
                  <a:lnTo>
                    <a:pt x="40" y="98"/>
                  </a:lnTo>
                  <a:lnTo>
                    <a:pt x="30" y="122"/>
                  </a:lnTo>
                  <a:lnTo>
                    <a:pt x="17" y="139"/>
                  </a:lnTo>
                  <a:lnTo>
                    <a:pt x="0" y="146"/>
                  </a:lnTo>
                  <a:lnTo>
                    <a:pt x="2" y="145"/>
                  </a:lnTo>
                  <a:lnTo>
                    <a:pt x="8" y="142"/>
                  </a:lnTo>
                  <a:lnTo>
                    <a:pt x="17" y="134"/>
                  </a:lnTo>
                  <a:lnTo>
                    <a:pt x="26" y="121"/>
                  </a:lnTo>
                  <a:lnTo>
                    <a:pt x="35" y="102"/>
                  </a:lnTo>
                  <a:lnTo>
                    <a:pt x="45" y="77"/>
                  </a:lnTo>
                  <a:lnTo>
                    <a:pt x="52" y="4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54"/>
            <p:cNvSpPr>
              <a:spLocks/>
            </p:cNvSpPr>
            <p:nvPr/>
          </p:nvSpPr>
          <p:spPr bwMode="auto">
            <a:xfrm>
              <a:off x="2653" y="3628"/>
              <a:ext cx="1039" cy="438"/>
            </a:xfrm>
            <a:custGeom>
              <a:avLst/>
              <a:gdLst>
                <a:gd name="T0" fmla="*/ 1039 w 1039"/>
                <a:gd name="T1" fmla="*/ 0 h 438"/>
                <a:gd name="T2" fmla="*/ 5 w 1039"/>
                <a:gd name="T3" fmla="*/ 438 h 438"/>
                <a:gd name="T4" fmla="*/ 0 w 1039"/>
                <a:gd name="T5" fmla="*/ 433 h 438"/>
                <a:gd name="T6" fmla="*/ 1039 w 1039"/>
                <a:gd name="T7" fmla="*/ 0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9" h="438">
                  <a:moveTo>
                    <a:pt x="1039" y="0"/>
                  </a:moveTo>
                  <a:lnTo>
                    <a:pt x="5" y="438"/>
                  </a:lnTo>
                  <a:lnTo>
                    <a:pt x="0" y="433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55"/>
            <p:cNvSpPr>
              <a:spLocks/>
            </p:cNvSpPr>
            <p:nvPr/>
          </p:nvSpPr>
          <p:spPr bwMode="auto">
            <a:xfrm>
              <a:off x="3772" y="2601"/>
              <a:ext cx="9" cy="861"/>
            </a:xfrm>
            <a:custGeom>
              <a:avLst/>
              <a:gdLst>
                <a:gd name="T0" fmla="*/ 9 w 9"/>
                <a:gd name="T1" fmla="*/ 861 h 861"/>
                <a:gd name="T2" fmla="*/ 9 w 9"/>
                <a:gd name="T3" fmla="*/ 19 h 861"/>
                <a:gd name="T4" fmla="*/ 0 w 9"/>
                <a:gd name="T5" fmla="*/ 0 h 861"/>
                <a:gd name="T6" fmla="*/ 9 w 9"/>
                <a:gd name="T7" fmla="*/ 861 h 8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861">
                  <a:moveTo>
                    <a:pt x="9" y="861"/>
                  </a:moveTo>
                  <a:lnTo>
                    <a:pt x="9" y="19"/>
                  </a:lnTo>
                  <a:lnTo>
                    <a:pt x="0" y="0"/>
                  </a:lnTo>
                  <a:lnTo>
                    <a:pt x="9" y="8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56"/>
            <p:cNvSpPr>
              <a:spLocks/>
            </p:cNvSpPr>
            <p:nvPr/>
          </p:nvSpPr>
          <p:spPr bwMode="auto">
            <a:xfrm>
              <a:off x="3717" y="2556"/>
              <a:ext cx="60" cy="51"/>
            </a:xfrm>
            <a:custGeom>
              <a:avLst/>
              <a:gdLst>
                <a:gd name="T0" fmla="*/ 5 w 60"/>
                <a:gd name="T1" fmla="*/ 0 h 51"/>
                <a:gd name="T2" fmla="*/ 7 w 60"/>
                <a:gd name="T3" fmla="*/ 0 h 51"/>
                <a:gd name="T4" fmla="*/ 13 w 60"/>
                <a:gd name="T5" fmla="*/ 0 h 51"/>
                <a:gd name="T6" fmla="*/ 22 w 60"/>
                <a:gd name="T7" fmla="*/ 1 h 51"/>
                <a:gd name="T8" fmla="*/ 32 w 60"/>
                <a:gd name="T9" fmla="*/ 4 h 51"/>
                <a:gd name="T10" fmla="*/ 42 w 60"/>
                <a:gd name="T11" fmla="*/ 10 h 51"/>
                <a:gd name="T12" fmla="*/ 51 w 60"/>
                <a:gd name="T13" fmla="*/ 20 h 51"/>
                <a:gd name="T14" fmla="*/ 58 w 60"/>
                <a:gd name="T15" fmla="*/ 33 h 51"/>
                <a:gd name="T16" fmla="*/ 60 w 60"/>
                <a:gd name="T17" fmla="*/ 51 h 51"/>
                <a:gd name="T18" fmla="*/ 59 w 60"/>
                <a:gd name="T19" fmla="*/ 49 h 51"/>
                <a:gd name="T20" fmla="*/ 56 w 60"/>
                <a:gd name="T21" fmla="*/ 43 h 51"/>
                <a:gd name="T22" fmla="*/ 53 w 60"/>
                <a:gd name="T23" fmla="*/ 35 h 51"/>
                <a:gd name="T24" fmla="*/ 48 w 60"/>
                <a:gd name="T25" fmla="*/ 26 h 51"/>
                <a:gd name="T26" fmla="*/ 40 w 60"/>
                <a:gd name="T27" fmla="*/ 19 h 51"/>
                <a:gd name="T28" fmla="*/ 29 w 60"/>
                <a:gd name="T29" fmla="*/ 13 h 51"/>
                <a:gd name="T30" fmla="*/ 16 w 60"/>
                <a:gd name="T31" fmla="*/ 11 h 51"/>
                <a:gd name="T32" fmla="*/ 0 w 60"/>
                <a:gd name="T33" fmla="*/ 13 h 51"/>
                <a:gd name="T34" fmla="*/ 5 w 60"/>
                <a:gd name="T35" fmla="*/ 0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" h="51">
                  <a:moveTo>
                    <a:pt x="5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2" y="4"/>
                  </a:lnTo>
                  <a:lnTo>
                    <a:pt x="42" y="10"/>
                  </a:lnTo>
                  <a:lnTo>
                    <a:pt x="51" y="20"/>
                  </a:lnTo>
                  <a:lnTo>
                    <a:pt x="58" y="33"/>
                  </a:lnTo>
                  <a:lnTo>
                    <a:pt x="60" y="51"/>
                  </a:lnTo>
                  <a:lnTo>
                    <a:pt x="59" y="49"/>
                  </a:lnTo>
                  <a:lnTo>
                    <a:pt x="56" y="43"/>
                  </a:lnTo>
                  <a:lnTo>
                    <a:pt x="53" y="35"/>
                  </a:lnTo>
                  <a:lnTo>
                    <a:pt x="48" y="26"/>
                  </a:lnTo>
                  <a:lnTo>
                    <a:pt x="40" y="19"/>
                  </a:lnTo>
                  <a:lnTo>
                    <a:pt x="29" y="13"/>
                  </a:lnTo>
                  <a:lnTo>
                    <a:pt x="16" y="11"/>
                  </a:lnTo>
                  <a:lnTo>
                    <a:pt x="0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57"/>
            <p:cNvSpPr>
              <a:spLocks/>
            </p:cNvSpPr>
            <p:nvPr/>
          </p:nvSpPr>
          <p:spPr bwMode="auto">
            <a:xfrm>
              <a:off x="3004" y="2451"/>
              <a:ext cx="47" cy="88"/>
            </a:xfrm>
            <a:custGeom>
              <a:avLst/>
              <a:gdLst>
                <a:gd name="T0" fmla="*/ 39 w 47"/>
                <a:gd name="T1" fmla="*/ 0 h 88"/>
                <a:gd name="T2" fmla="*/ 31 w 47"/>
                <a:gd name="T3" fmla="*/ 62 h 88"/>
                <a:gd name="T4" fmla="*/ 0 w 47"/>
                <a:gd name="T5" fmla="*/ 70 h 88"/>
                <a:gd name="T6" fmla="*/ 47 w 47"/>
                <a:gd name="T7" fmla="*/ 88 h 88"/>
                <a:gd name="T8" fmla="*/ 39 w 47"/>
                <a:gd name="T9" fmla="*/ 57 h 88"/>
                <a:gd name="T10" fmla="*/ 39 w 47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88">
                  <a:moveTo>
                    <a:pt x="39" y="0"/>
                  </a:moveTo>
                  <a:lnTo>
                    <a:pt x="31" y="62"/>
                  </a:lnTo>
                  <a:lnTo>
                    <a:pt x="0" y="70"/>
                  </a:lnTo>
                  <a:lnTo>
                    <a:pt x="47" y="88"/>
                  </a:lnTo>
                  <a:lnTo>
                    <a:pt x="39" y="5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58"/>
            <p:cNvSpPr>
              <a:spLocks/>
            </p:cNvSpPr>
            <p:nvPr/>
          </p:nvSpPr>
          <p:spPr bwMode="auto">
            <a:xfrm>
              <a:off x="3085" y="2428"/>
              <a:ext cx="45" cy="88"/>
            </a:xfrm>
            <a:custGeom>
              <a:avLst/>
              <a:gdLst>
                <a:gd name="T0" fmla="*/ 38 w 45"/>
                <a:gd name="T1" fmla="*/ 0 h 88"/>
                <a:gd name="T2" fmla="*/ 31 w 45"/>
                <a:gd name="T3" fmla="*/ 62 h 88"/>
                <a:gd name="T4" fmla="*/ 0 w 45"/>
                <a:gd name="T5" fmla="*/ 69 h 88"/>
                <a:gd name="T6" fmla="*/ 45 w 45"/>
                <a:gd name="T7" fmla="*/ 88 h 88"/>
                <a:gd name="T8" fmla="*/ 38 w 45"/>
                <a:gd name="T9" fmla="*/ 57 h 88"/>
                <a:gd name="T10" fmla="*/ 38 w 4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88">
                  <a:moveTo>
                    <a:pt x="38" y="0"/>
                  </a:moveTo>
                  <a:lnTo>
                    <a:pt x="31" y="62"/>
                  </a:lnTo>
                  <a:lnTo>
                    <a:pt x="0" y="69"/>
                  </a:lnTo>
                  <a:lnTo>
                    <a:pt x="45" y="88"/>
                  </a:lnTo>
                  <a:lnTo>
                    <a:pt x="38" y="5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59"/>
            <p:cNvSpPr>
              <a:spLocks/>
            </p:cNvSpPr>
            <p:nvPr/>
          </p:nvSpPr>
          <p:spPr bwMode="auto">
            <a:xfrm>
              <a:off x="2579" y="2570"/>
              <a:ext cx="47" cy="89"/>
            </a:xfrm>
            <a:custGeom>
              <a:avLst/>
              <a:gdLst>
                <a:gd name="T0" fmla="*/ 39 w 47"/>
                <a:gd name="T1" fmla="*/ 0 h 89"/>
                <a:gd name="T2" fmla="*/ 31 w 47"/>
                <a:gd name="T3" fmla="*/ 61 h 89"/>
                <a:gd name="T4" fmla="*/ 0 w 47"/>
                <a:gd name="T5" fmla="*/ 69 h 89"/>
                <a:gd name="T6" fmla="*/ 47 w 47"/>
                <a:gd name="T7" fmla="*/ 89 h 89"/>
                <a:gd name="T8" fmla="*/ 39 w 47"/>
                <a:gd name="T9" fmla="*/ 58 h 89"/>
                <a:gd name="T10" fmla="*/ 39 w 47"/>
                <a:gd name="T11" fmla="*/ 0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89">
                  <a:moveTo>
                    <a:pt x="39" y="0"/>
                  </a:moveTo>
                  <a:lnTo>
                    <a:pt x="31" y="61"/>
                  </a:lnTo>
                  <a:lnTo>
                    <a:pt x="0" y="69"/>
                  </a:lnTo>
                  <a:lnTo>
                    <a:pt x="47" y="89"/>
                  </a:lnTo>
                  <a:lnTo>
                    <a:pt x="39" y="5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60"/>
            <p:cNvSpPr>
              <a:spLocks/>
            </p:cNvSpPr>
            <p:nvPr/>
          </p:nvSpPr>
          <p:spPr bwMode="auto">
            <a:xfrm>
              <a:off x="2660" y="2547"/>
              <a:ext cx="46" cy="88"/>
            </a:xfrm>
            <a:custGeom>
              <a:avLst/>
              <a:gdLst>
                <a:gd name="T0" fmla="*/ 39 w 46"/>
                <a:gd name="T1" fmla="*/ 0 h 88"/>
                <a:gd name="T2" fmla="*/ 31 w 46"/>
                <a:gd name="T3" fmla="*/ 61 h 88"/>
                <a:gd name="T4" fmla="*/ 0 w 46"/>
                <a:gd name="T5" fmla="*/ 69 h 88"/>
                <a:gd name="T6" fmla="*/ 46 w 46"/>
                <a:gd name="T7" fmla="*/ 88 h 88"/>
                <a:gd name="T8" fmla="*/ 39 w 46"/>
                <a:gd name="T9" fmla="*/ 58 h 88"/>
                <a:gd name="T10" fmla="*/ 39 w 46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88">
                  <a:moveTo>
                    <a:pt x="39" y="0"/>
                  </a:moveTo>
                  <a:lnTo>
                    <a:pt x="31" y="61"/>
                  </a:lnTo>
                  <a:lnTo>
                    <a:pt x="0" y="69"/>
                  </a:lnTo>
                  <a:lnTo>
                    <a:pt x="46" y="88"/>
                  </a:lnTo>
                  <a:lnTo>
                    <a:pt x="39" y="5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61"/>
            <p:cNvSpPr>
              <a:spLocks/>
            </p:cNvSpPr>
            <p:nvPr/>
          </p:nvSpPr>
          <p:spPr bwMode="auto">
            <a:xfrm>
              <a:off x="2737" y="2443"/>
              <a:ext cx="290" cy="39"/>
            </a:xfrm>
            <a:custGeom>
              <a:avLst/>
              <a:gdLst>
                <a:gd name="T0" fmla="*/ 290 w 290"/>
                <a:gd name="T1" fmla="*/ 24 h 39"/>
                <a:gd name="T2" fmla="*/ 289 w 290"/>
                <a:gd name="T3" fmla="*/ 22 h 39"/>
                <a:gd name="T4" fmla="*/ 286 w 290"/>
                <a:gd name="T5" fmla="*/ 21 h 39"/>
                <a:gd name="T6" fmla="*/ 282 w 290"/>
                <a:gd name="T7" fmla="*/ 18 h 39"/>
                <a:gd name="T8" fmla="*/ 274 w 290"/>
                <a:gd name="T9" fmla="*/ 15 h 39"/>
                <a:gd name="T10" fmla="*/ 264 w 290"/>
                <a:gd name="T11" fmla="*/ 11 h 39"/>
                <a:gd name="T12" fmla="*/ 253 w 290"/>
                <a:gd name="T13" fmla="*/ 8 h 39"/>
                <a:gd name="T14" fmla="*/ 239 w 290"/>
                <a:gd name="T15" fmla="*/ 5 h 39"/>
                <a:gd name="T16" fmla="*/ 222 w 290"/>
                <a:gd name="T17" fmla="*/ 3 h 39"/>
                <a:gd name="T18" fmla="*/ 203 w 290"/>
                <a:gd name="T19" fmla="*/ 0 h 39"/>
                <a:gd name="T20" fmla="*/ 182 w 290"/>
                <a:gd name="T21" fmla="*/ 0 h 39"/>
                <a:gd name="T22" fmla="*/ 158 w 290"/>
                <a:gd name="T23" fmla="*/ 1 h 39"/>
                <a:gd name="T24" fmla="*/ 133 w 290"/>
                <a:gd name="T25" fmla="*/ 4 h 39"/>
                <a:gd name="T26" fmla="*/ 103 w 290"/>
                <a:gd name="T27" fmla="*/ 9 h 39"/>
                <a:gd name="T28" fmla="*/ 72 w 290"/>
                <a:gd name="T29" fmla="*/ 16 h 39"/>
                <a:gd name="T30" fmla="*/ 38 w 290"/>
                <a:gd name="T31" fmla="*/ 26 h 39"/>
                <a:gd name="T32" fmla="*/ 0 w 290"/>
                <a:gd name="T33" fmla="*/ 39 h 39"/>
                <a:gd name="T34" fmla="*/ 2 w 290"/>
                <a:gd name="T35" fmla="*/ 38 h 39"/>
                <a:gd name="T36" fmla="*/ 9 w 290"/>
                <a:gd name="T37" fmla="*/ 37 h 39"/>
                <a:gd name="T38" fmla="*/ 19 w 290"/>
                <a:gd name="T39" fmla="*/ 35 h 39"/>
                <a:gd name="T40" fmla="*/ 32 w 290"/>
                <a:gd name="T41" fmla="*/ 31 h 39"/>
                <a:gd name="T42" fmla="*/ 48 w 290"/>
                <a:gd name="T43" fmla="*/ 28 h 39"/>
                <a:gd name="T44" fmla="*/ 66 w 290"/>
                <a:gd name="T45" fmla="*/ 24 h 39"/>
                <a:gd name="T46" fmla="*/ 87 w 290"/>
                <a:gd name="T47" fmla="*/ 20 h 39"/>
                <a:gd name="T48" fmla="*/ 109 w 290"/>
                <a:gd name="T49" fmla="*/ 17 h 39"/>
                <a:gd name="T50" fmla="*/ 133 w 290"/>
                <a:gd name="T51" fmla="*/ 14 h 39"/>
                <a:gd name="T52" fmla="*/ 157 w 290"/>
                <a:gd name="T53" fmla="*/ 11 h 39"/>
                <a:gd name="T54" fmla="*/ 180 w 290"/>
                <a:gd name="T55" fmla="*/ 10 h 39"/>
                <a:gd name="T56" fmla="*/ 204 w 290"/>
                <a:gd name="T57" fmla="*/ 9 h 39"/>
                <a:gd name="T58" fmla="*/ 228 w 290"/>
                <a:gd name="T59" fmla="*/ 10 h 39"/>
                <a:gd name="T60" fmla="*/ 251 w 290"/>
                <a:gd name="T61" fmla="*/ 14 h 39"/>
                <a:gd name="T62" fmla="*/ 272 w 290"/>
                <a:gd name="T63" fmla="*/ 17 h 39"/>
                <a:gd name="T64" fmla="*/ 290 w 290"/>
                <a:gd name="T65" fmla="*/ 24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39">
                  <a:moveTo>
                    <a:pt x="290" y="24"/>
                  </a:moveTo>
                  <a:lnTo>
                    <a:pt x="289" y="22"/>
                  </a:lnTo>
                  <a:lnTo>
                    <a:pt x="286" y="21"/>
                  </a:lnTo>
                  <a:lnTo>
                    <a:pt x="282" y="18"/>
                  </a:lnTo>
                  <a:lnTo>
                    <a:pt x="274" y="15"/>
                  </a:lnTo>
                  <a:lnTo>
                    <a:pt x="264" y="11"/>
                  </a:lnTo>
                  <a:lnTo>
                    <a:pt x="253" y="8"/>
                  </a:lnTo>
                  <a:lnTo>
                    <a:pt x="239" y="5"/>
                  </a:lnTo>
                  <a:lnTo>
                    <a:pt x="222" y="3"/>
                  </a:lnTo>
                  <a:lnTo>
                    <a:pt x="203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3" y="4"/>
                  </a:lnTo>
                  <a:lnTo>
                    <a:pt x="103" y="9"/>
                  </a:lnTo>
                  <a:lnTo>
                    <a:pt x="72" y="16"/>
                  </a:lnTo>
                  <a:lnTo>
                    <a:pt x="38" y="26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9" y="37"/>
                  </a:lnTo>
                  <a:lnTo>
                    <a:pt x="19" y="35"/>
                  </a:lnTo>
                  <a:lnTo>
                    <a:pt x="32" y="31"/>
                  </a:lnTo>
                  <a:lnTo>
                    <a:pt x="48" y="28"/>
                  </a:lnTo>
                  <a:lnTo>
                    <a:pt x="66" y="24"/>
                  </a:lnTo>
                  <a:lnTo>
                    <a:pt x="87" y="20"/>
                  </a:lnTo>
                  <a:lnTo>
                    <a:pt x="109" y="17"/>
                  </a:lnTo>
                  <a:lnTo>
                    <a:pt x="133" y="14"/>
                  </a:lnTo>
                  <a:lnTo>
                    <a:pt x="157" y="11"/>
                  </a:lnTo>
                  <a:lnTo>
                    <a:pt x="180" y="10"/>
                  </a:lnTo>
                  <a:lnTo>
                    <a:pt x="204" y="9"/>
                  </a:lnTo>
                  <a:lnTo>
                    <a:pt x="228" y="10"/>
                  </a:lnTo>
                  <a:lnTo>
                    <a:pt x="251" y="14"/>
                  </a:lnTo>
                  <a:lnTo>
                    <a:pt x="272" y="17"/>
                  </a:lnTo>
                  <a:lnTo>
                    <a:pt x="29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62"/>
            <p:cNvSpPr>
              <a:spLocks/>
            </p:cNvSpPr>
            <p:nvPr/>
          </p:nvSpPr>
          <p:spPr bwMode="auto">
            <a:xfrm>
              <a:off x="2699" y="2362"/>
              <a:ext cx="347" cy="55"/>
            </a:xfrm>
            <a:custGeom>
              <a:avLst/>
              <a:gdLst>
                <a:gd name="T0" fmla="*/ 347 w 347"/>
                <a:gd name="T1" fmla="*/ 55 h 55"/>
                <a:gd name="T2" fmla="*/ 346 w 347"/>
                <a:gd name="T3" fmla="*/ 54 h 55"/>
                <a:gd name="T4" fmla="*/ 341 w 347"/>
                <a:gd name="T5" fmla="*/ 50 h 55"/>
                <a:gd name="T6" fmla="*/ 333 w 347"/>
                <a:gd name="T7" fmla="*/ 46 h 55"/>
                <a:gd name="T8" fmla="*/ 323 w 347"/>
                <a:gd name="T9" fmla="*/ 39 h 55"/>
                <a:gd name="T10" fmla="*/ 309 w 347"/>
                <a:gd name="T11" fmla="*/ 33 h 55"/>
                <a:gd name="T12" fmla="*/ 292 w 347"/>
                <a:gd name="T13" fmla="*/ 26 h 55"/>
                <a:gd name="T14" fmla="*/ 273 w 347"/>
                <a:gd name="T15" fmla="*/ 19 h 55"/>
                <a:gd name="T16" fmla="*/ 252 w 347"/>
                <a:gd name="T17" fmla="*/ 13 h 55"/>
                <a:gd name="T18" fmla="*/ 228 w 347"/>
                <a:gd name="T19" fmla="*/ 7 h 55"/>
                <a:gd name="T20" fmla="*/ 202 w 347"/>
                <a:gd name="T21" fmla="*/ 3 h 55"/>
                <a:gd name="T22" fmla="*/ 173 w 347"/>
                <a:gd name="T23" fmla="*/ 1 h 55"/>
                <a:gd name="T24" fmla="*/ 142 w 347"/>
                <a:gd name="T25" fmla="*/ 0 h 55"/>
                <a:gd name="T26" fmla="*/ 110 w 347"/>
                <a:gd name="T27" fmla="*/ 2 h 55"/>
                <a:gd name="T28" fmla="*/ 75 w 347"/>
                <a:gd name="T29" fmla="*/ 7 h 55"/>
                <a:gd name="T30" fmla="*/ 38 w 347"/>
                <a:gd name="T31" fmla="*/ 16 h 55"/>
                <a:gd name="T32" fmla="*/ 0 w 347"/>
                <a:gd name="T33" fmla="*/ 28 h 55"/>
                <a:gd name="T34" fmla="*/ 2 w 347"/>
                <a:gd name="T35" fmla="*/ 27 h 55"/>
                <a:gd name="T36" fmla="*/ 8 w 347"/>
                <a:gd name="T37" fmla="*/ 26 h 55"/>
                <a:gd name="T38" fmla="*/ 19 w 347"/>
                <a:gd name="T39" fmla="*/ 23 h 55"/>
                <a:gd name="T40" fmla="*/ 34 w 347"/>
                <a:gd name="T41" fmla="*/ 19 h 55"/>
                <a:gd name="T42" fmla="*/ 51 w 347"/>
                <a:gd name="T43" fmla="*/ 16 h 55"/>
                <a:gd name="T44" fmla="*/ 72 w 347"/>
                <a:gd name="T45" fmla="*/ 12 h 55"/>
                <a:gd name="T46" fmla="*/ 96 w 347"/>
                <a:gd name="T47" fmla="*/ 10 h 55"/>
                <a:gd name="T48" fmla="*/ 121 w 347"/>
                <a:gd name="T49" fmla="*/ 6 h 55"/>
                <a:gd name="T50" fmla="*/ 147 w 347"/>
                <a:gd name="T51" fmla="*/ 5 h 55"/>
                <a:gd name="T52" fmla="*/ 175 w 347"/>
                <a:gd name="T53" fmla="*/ 5 h 55"/>
                <a:gd name="T54" fmla="*/ 204 w 347"/>
                <a:gd name="T55" fmla="*/ 7 h 55"/>
                <a:gd name="T56" fmla="*/ 234 w 347"/>
                <a:gd name="T57" fmla="*/ 12 h 55"/>
                <a:gd name="T58" fmla="*/ 262 w 347"/>
                <a:gd name="T59" fmla="*/ 18 h 55"/>
                <a:gd name="T60" fmla="*/ 292 w 347"/>
                <a:gd name="T61" fmla="*/ 27 h 55"/>
                <a:gd name="T62" fmla="*/ 320 w 347"/>
                <a:gd name="T63" fmla="*/ 39 h 55"/>
                <a:gd name="T64" fmla="*/ 347 w 347"/>
                <a:gd name="T65" fmla="*/ 55 h 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7" h="55">
                  <a:moveTo>
                    <a:pt x="347" y="55"/>
                  </a:moveTo>
                  <a:lnTo>
                    <a:pt x="346" y="54"/>
                  </a:lnTo>
                  <a:lnTo>
                    <a:pt x="341" y="50"/>
                  </a:lnTo>
                  <a:lnTo>
                    <a:pt x="333" y="46"/>
                  </a:lnTo>
                  <a:lnTo>
                    <a:pt x="323" y="39"/>
                  </a:lnTo>
                  <a:lnTo>
                    <a:pt x="309" y="33"/>
                  </a:lnTo>
                  <a:lnTo>
                    <a:pt x="292" y="26"/>
                  </a:lnTo>
                  <a:lnTo>
                    <a:pt x="273" y="19"/>
                  </a:lnTo>
                  <a:lnTo>
                    <a:pt x="252" y="13"/>
                  </a:lnTo>
                  <a:lnTo>
                    <a:pt x="228" y="7"/>
                  </a:lnTo>
                  <a:lnTo>
                    <a:pt x="202" y="3"/>
                  </a:lnTo>
                  <a:lnTo>
                    <a:pt x="173" y="1"/>
                  </a:lnTo>
                  <a:lnTo>
                    <a:pt x="142" y="0"/>
                  </a:lnTo>
                  <a:lnTo>
                    <a:pt x="110" y="2"/>
                  </a:lnTo>
                  <a:lnTo>
                    <a:pt x="75" y="7"/>
                  </a:lnTo>
                  <a:lnTo>
                    <a:pt x="38" y="16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8" y="26"/>
                  </a:lnTo>
                  <a:lnTo>
                    <a:pt x="19" y="23"/>
                  </a:lnTo>
                  <a:lnTo>
                    <a:pt x="34" y="19"/>
                  </a:lnTo>
                  <a:lnTo>
                    <a:pt x="51" y="16"/>
                  </a:lnTo>
                  <a:lnTo>
                    <a:pt x="72" y="12"/>
                  </a:lnTo>
                  <a:lnTo>
                    <a:pt x="96" y="10"/>
                  </a:lnTo>
                  <a:lnTo>
                    <a:pt x="121" y="6"/>
                  </a:lnTo>
                  <a:lnTo>
                    <a:pt x="147" y="5"/>
                  </a:lnTo>
                  <a:lnTo>
                    <a:pt x="175" y="5"/>
                  </a:lnTo>
                  <a:lnTo>
                    <a:pt x="204" y="7"/>
                  </a:lnTo>
                  <a:lnTo>
                    <a:pt x="234" y="12"/>
                  </a:lnTo>
                  <a:lnTo>
                    <a:pt x="262" y="18"/>
                  </a:lnTo>
                  <a:lnTo>
                    <a:pt x="292" y="27"/>
                  </a:lnTo>
                  <a:lnTo>
                    <a:pt x="320" y="39"/>
                  </a:lnTo>
                  <a:lnTo>
                    <a:pt x="34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63"/>
            <p:cNvSpPr>
              <a:spLocks/>
            </p:cNvSpPr>
            <p:nvPr/>
          </p:nvSpPr>
          <p:spPr bwMode="auto">
            <a:xfrm>
              <a:off x="2530" y="2417"/>
              <a:ext cx="103" cy="161"/>
            </a:xfrm>
            <a:custGeom>
              <a:avLst/>
              <a:gdLst>
                <a:gd name="T0" fmla="*/ 85 w 103"/>
                <a:gd name="T1" fmla="*/ 0 h 161"/>
                <a:gd name="T2" fmla="*/ 83 w 103"/>
                <a:gd name="T3" fmla="*/ 1 h 161"/>
                <a:gd name="T4" fmla="*/ 76 w 103"/>
                <a:gd name="T5" fmla="*/ 3 h 161"/>
                <a:gd name="T6" fmla="*/ 67 w 103"/>
                <a:gd name="T7" fmla="*/ 8 h 161"/>
                <a:gd name="T8" fmla="*/ 56 w 103"/>
                <a:gd name="T9" fmla="*/ 14 h 161"/>
                <a:gd name="T10" fmla="*/ 44 w 103"/>
                <a:gd name="T11" fmla="*/ 21 h 161"/>
                <a:gd name="T12" fmla="*/ 32 w 103"/>
                <a:gd name="T13" fmla="*/ 30 h 161"/>
                <a:gd name="T14" fmla="*/ 21 w 103"/>
                <a:gd name="T15" fmla="*/ 40 h 161"/>
                <a:gd name="T16" fmla="*/ 11 w 103"/>
                <a:gd name="T17" fmla="*/ 51 h 161"/>
                <a:gd name="T18" fmla="*/ 4 w 103"/>
                <a:gd name="T19" fmla="*/ 62 h 161"/>
                <a:gd name="T20" fmla="*/ 0 w 103"/>
                <a:gd name="T21" fmla="*/ 75 h 161"/>
                <a:gd name="T22" fmla="*/ 1 w 103"/>
                <a:gd name="T23" fmla="*/ 88 h 161"/>
                <a:gd name="T24" fmla="*/ 7 w 103"/>
                <a:gd name="T25" fmla="*/ 101 h 161"/>
                <a:gd name="T26" fmla="*/ 20 w 103"/>
                <a:gd name="T27" fmla="*/ 116 h 161"/>
                <a:gd name="T28" fmla="*/ 39 w 103"/>
                <a:gd name="T29" fmla="*/ 131 h 161"/>
                <a:gd name="T30" fmla="*/ 67 w 103"/>
                <a:gd name="T31" fmla="*/ 146 h 161"/>
                <a:gd name="T32" fmla="*/ 103 w 103"/>
                <a:gd name="T33" fmla="*/ 161 h 161"/>
                <a:gd name="T34" fmla="*/ 101 w 103"/>
                <a:gd name="T35" fmla="*/ 160 h 161"/>
                <a:gd name="T36" fmla="*/ 95 w 103"/>
                <a:gd name="T37" fmla="*/ 158 h 161"/>
                <a:gd name="T38" fmla="*/ 86 w 103"/>
                <a:gd name="T39" fmla="*/ 152 h 161"/>
                <a:gd name="T40" fmla="*/ 75 w 103"/>
                <a:gd name="T41" fmla="*/ 147 h 161"/>
                <a:gd name="T42" fmla="*/ 62 w 103"/>
                <a:gd name="T43" fmla="*/ 139 h 161"/>
                <a:gd name="T44" fmla="*/ 49 w 103"/>
                <a:gd name="T45" fmla="*/ 130 h 161"/>
                <a:gd name="T46" fmla="*/ 36 w 103"/>
                <a:gd name="T47" fmla="*/ 120 h 161"/>
                <a:gd name="T48" fmla="*/ 25 w 103"/>
                <a:gd name="T49" fmla="*/ 109 h 161"/>
                <a:gd name="T50" fmla="*/ 16 w 103"/>
                <a:gd name="T51" fmla="*/ 97 h 161"/>
                <a:gd name="T52" fmla="*/ 10 w 103"/>
                <a:gd name="T53" fmla="*/ 85 h 161"/>
                <a:gd name="T54" fmla="*/ 7 w 103"/>
                <a:gd name="T55" fmla="*/ 70 h 161"/>
                <a:gd name="T56" fmla="*/ 10 w 103"/>
                <a:gd name="T57" fmla="*/ 57 h 161"/>
                <a:gd name="T58" fmla="*/ 19 w 103"/>
                <a:gd name="T59" fmla="*/ 43 h 161"/>
                <a:gd name="T60" fmla="*/ 33 w 103"/>
                <a:gd name="T61" fmla="*/ 29 h 161"/>
                <a:gd name="T62" fmla="*/ 55 w 103"/>
                <a:gd name="T63" fmla="*/ 14 h 161"/>
                <a:gd name="T64" fmla="*/ 85 w 103"/>
                <a:gd name="T65" fmla="*/ 0 h 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3" h="161">
                  <a:moveTo>
                    <a:pt x="85" y="0"/>
                  </a:moveTo>
                  <a:lnTo>
                    <a:pt x="83" y="1"/>
                  </a:lnTo>
                  <a:lnTo>
                    <a:pt x="76" y="3"/>
                  </a:lnTo>
                  <a:lnTo>
                    <a:pt x="67" y="8"/>
                  </a:lnTo>
                  <a:lnTo>
                    <a:pt x="56" y="14"/>
                  </a:lnTo>
                  <a:lnTo>
                    <a:pt x="44" y="21"/>
                  </a:lnTo>
                  <a:lnTo>
                    <a:pt x="32" y="30"/>
                  </a:lnTo>
                  <a:lnTo>
                    <a:pt x="21" y="40"/>
                  </a:lnTo>
                  <a:lnTo>
                    <a:pt x="11" y="51"/>
                  </a:lnTo>
                  <a:lnTo>
                    <a:pt x="4" y="62"/>
                  </a:lnTo>
                  <a:lnTo>
                    <a:pt x="0" y="75"/>
                  </a:lnTo>
                  <a:lnTo>
                    <a:pt x="1" y="88"/>
                  </a:lnTo>
                  <a:lnTo>
                    <a:pt x="7" y="101"/>
                  </a:lnTo>
                  <a:lnTo>
                    <a:pt x="20" y="116"/>
                  </a:lnTo>
                  <a:lnTo>
                    <a:pt x="39" y="131"/>
                  </a:lnTo>
                  <a:lnTo>
                    <a:pt x="67" y="146"/>
                  </a:lnTo>
                  <a:lnTo>
                    <a:pt x="103" y="161"/>
                  </a:lnTo>
                  <a:lnTo>
                    <a:pt x="101" y="160"/>
                  </a:lnTo>
                  <a:lnTo>
                    <a:pt x="95" y="158"/>
                  </a:lnTo>
                  <a:lnTo>
                    <a:pt x="86" y="152"/>
                  </a:lnTo>
                  <a:lnTo>
                    <a:pt x="75" y="147"/>
                  </a:lnTo>
                  <a:lnTo>
                    <a:pt x="62" y="139"/>
                  </a:lnTo>
                  <a:lnTo>
                    <a:pt x="49" y="130"/>
                  </a:lnTo>
                  <a:lnTo>
                    <a:pt x="36" y="120"/>
                  </a:lnTo>
                  <a:lnTo>
                    <a:pt x="25" y="109"/>
                  </a:lnTo>
                  <a:lnTo>
                    <a:pt x="16" y="97"/>
                  </a:lnTo>
                  <a:lnTo>
                    <a:pt x="10" y="85"/>
                  </a:lnTo>
                  <a:lnTo>
                    <a:pt x="7" y="70"/>
                  </a:lnTo>
                  <a:lnTo>
                    <a:pt x="10" y="57"/>
                  </a:lnTo>
                  <a:lnTo>
                    <a:pt x="19" y="43"/>
                  </a:lnTo>
                  <a:lnTo>
                    <a:pt x="33" y="29"/>
                  </a:lnTo>
                  <a:lnTo>
                    <a:pt x="5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64"/>
            <p:cNvSpPr>
              <a:spLocks/>
            </p:cNvSpPr>
            <p:nvPr/>
          </p:nvSpPr>
          <p:spPr bwMode="auto">
            <a:xfrm>
              <a:off x="2636" y="2428"/>
              <a:ext cx="124" cy="135"/>
            </a:xfrm>
            <a:custGeom>
              <a:avLst/>
              <a:gdLst>
                <a:gd name="T0" fmla="*/ 124 w 124"/>
                <a:gd name="T1" fmla="*/ 0 h 135"/>
                <a:gd name="T2" fmla="*/ 122 w 124"/>
                <a:gd name="T3" fmla="*/ 0 h 135"/>
                <a:gd name="T4" fmla="*/ 116 w 124"/>
                <a:gd name="T5" fmla="*/ 1 h 135"/>
                <a:gd name="T6" fmla="*/ 105 w 124"/>
                <a:gd name="T7" fmla="*/ 3 h 135"/>
                <a:gd name="T8" fmla="*/ 92 w 124"/>
                <a:gd name="T9" fmla="*/ 6 h 135"/>
                <a:gd name="T10" fmla="*/ 77 w 124"/>
                <a:gd name="T11" fmla="*/ 10 h 135"/>
                <a:gd name="T12" fmla="*/ 61 w 124"/>
                <a:gd name="T13" fmla="*/ 15 h 135"/>
                <a:gd name="T14" fmla="*/ 46 w 124"/>
                <a:gd name="T15" fmla="*/ 21 h 135"/>
                <a:gd name="T16" fmla="*/ 32 w 124"/>
                <a:gd name="T17" fmla="*/ 29 h 135"/>
                <a:gd name="T18" fmla="*/ 18 w 124"/>
                <a:gd name="T19" fmla="*/ 36 h 135"/>
                <a:gd name="T20" fmla="*/ 9 w 124"/>
                <a:gd name="T21" fmla="*/ 46 h 135"/>
                <a:gd name="T22" fmla="*/ 2 w 124"/>
                <a:gd name="T23" fmla="*/ 57 h 135"/>
                <a:gd name="T24" fmla="*/ 0 w 124"/>
                <a:gd name="T25" fmla="*/ 69 h 135"/>
                <a:gd name="T26" fmla="*/ 3 w 124"/>
                <a:gd name="T27" fmla="*/ 84 h 135"/>
                <a:gd name="T28" fmla="*/ 12 w 124"/>
                <a:gd name="T29" fmla="*/ 99 h 135"/>
                <a:gd name="T30" fmla="*/ 27 w 124"/>
                <a:gd name="T31" fmla="*/ 116 h 135"/>
                <a:gd name="T32" fmla="*/ 52 w 124"/>
                <a:gd name="T33" fmla="*/ 135 h 135"/>
                <a:gd name="T34" fmla="*/ 50 w 124"/>
                <a:gd name="T35" fmla="*/ 133 h 135"/>
                <a:gd name="T36" fmla="*/ 46 w 124"/>
                <a:gd name="T37" fmla="*/ 130 h 135"/>
                <a:gd name="T38" fmla="*/ 41 w 124"/>
                <a:gd name="T39" fmla="*/ 126 h 135"/>
                <a:gd name="T40" fmla="*/ 34 w 124"/>
                <a:gd name="T41" fmla="*/ 119 h 135"/>
                <a:gd name="T42" fmla="*/ 27 w 124"/>
                <a:gd name="T43" fmla="*/ 111 h 135"/>
                <a:gd name="T44" fmla="*/ 21 w 124"/>
                <a:gd name="T45" fmla="*/ 103 h 135"/>
                <a:gd name="T46" fmla="*/ 15 w 124"/>
                <a:gd name="T47" fmla="*/ 93 h 135"/>
                <a:gd name="T48" fmla="*/ 12 w 124"/>
                <a:gd name="T49" fmla="*/ 82 h 135"/>
                <a:gd name="T50" fmla="*/ 11 w 124"/>
                <a:gd name="T51" fmla="*/ 71 h 135"/>
                <a:gd name="T52" fmla="*/ 12 w 124"/>
                <a:gd name="T53" fmla="*/ 59 h 135"/>
                <a:gd name="T54" fmla="*/ 17 w 124"/>
                <a:gd name="T55" fmla="*/ 48 h 135"/>
                <a:gd name="T56" fmla="*/ 27 w 124"/>
                <a:gd name="T57" fmla="*/ 37 h 135"/>
                <a:gd name="T58" fmla="*/ 43 w 124"/>
                <a:gd name="T59" fmla="*/ 26 h 135"/>
                <a:gd name="T60" fmla="*/ 63 w 124"/>
                <a:gd name="T61" fmla="*/ 16 h 135"/>
                <a:gd name="T62" fmla="*/ 90 w 124"/>
                <a:gd name="T63" fmla="*/ 8 h 135"/>
                <a:gd name="T64" fmla="*/ 124 w 124"/>
                <a:gd name="T65" fmla="*/ 0 h 1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35">
                  <a:moveTo>
                    <a:pt x="124" y="0"/>
                  </a:moveTo>
                  <a:lnTo>
                    <a:pt x="122" y="0"/>
                  </a:lnTo>
                  <a:lnTo>
                    <a:pt x="116" y="1"/>
                  </a:lnTo>
                  <a:lnTo>
                    <a:pt x="105" y="3"/>
                  </a:lnTo>
                  <a:lnTo>
                    <a:pt x="92" y="6"/>
                  </a:lnTo>
                  <a:lnTo>
                    <a:pt x="77" y="10"/>
                  </a:lnTo>
                  <a:lnTo>
                    <a:pt x="61" y="15"/>
                  </a:lnTo>
                  <a:lnTo>
                    <a:pt x="46" y="21"/>
                  </a:lnTo>
                  <a:lnTo>
                    <a:pt x="32" y="29"/>
                  </a:lnTo>
                  <a:lnTo>
                    <a:pt x="18" y="36"/>
                  </a:lnTo>
                  <a:lnTo>
                    <a:pt x="9" y="46"/>
                  </a:lnTo>
                  <a:lnTo>
                    <a:pt x="2" y="57"/>
                  </a:lnTo>
                  <a:lnTo>
                    <a:pt x="0" y="69"/>
                  </a:lnTo>
                  <a:lnTo>
                    <a:pt x="3" y="84"/>
                  </a:lnTo>
                  <a:lnTo>
                    <a:pt x="12" y="99"/>
                  </a:lnTo>
                  <a:lnTo>
                    <a:pt x="27" y="116"/>
                  </a:lnTo>
                  <a:lnTo>
                    <a:pt x="52" y="135"/>
                  </a:lnTo>
                  <a:lnTo>
                    <a:pt x="50" y="133"/>
                  </a:lnTo>
                  <a:lnTo>
                    <a:pt x="46" y="130"/>
                  </a:lnTo>
                  <a:lnTo>
                    <a:pt x="41" y="126"/>
                  </a:lnTo>
                  <a:lnTo>
                    <a:pt x="34" y="119"/>
                  </a:lnTo>
                  <a:lnTo>
                    <a:pt x="27" y="111"/>
                  </a:lnTo>
                  <a:lnTo>
                    <a:pt x="21" y="103"/>
                  </a:lnTo>
                  <a:lnTo>
                    <a:pt x="15" y="93"/>
                  </a:lnTo>
                  <a:lnTo>
                    <a:pt x="12" y="82"/>
                  </a:lnTo>
                  <a:lnTo>
                    <a:pt x="11" y="71"/>
                  </a:lnTo>
                  <a:lnTo>
                    <a:pt x="12" y="59"/>
                  </a:lnTo>
                  <a:lnTo>
                    <a:pt x="17" y="48"/>
                  </a:lnTo>
                  <a:lnTo>
                    <a:pt x="27" y="37"/>
                  </a:lnTo>
                  <a:lnTo>
                    <a:pt x="43" y="26"/>
                  </a:lnTo>
                  <a:lnTo>
                    <a:pt x="63" y="16"/>
                  </a:lnTo>
                  <a:lnTo>
                    <a:pt x="90" y="8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65"/>
            <p:cNvSpPr>
              <a:spLocks/>
            </p:cNvSpPr>
            <p:nvPr/>
          </p:nvSpPr>
          <p:spPr bwMode="auto">
            <a:xfrm>
              <a:off x="2671" y="2478"/>
              <a:ext cx="70" cy="72"/>
            </a:xfrm>
            <a:custGeom>
              <a:avLst/>
              <a:gdLst>
                <a:gd name="T0" fmla="*/ 70 w 70"/>
                <a:gd name="T1" fmla="*/ 0 h 72"/>
                <a:gd name="T2" fmla="*/ 65 w 70"/>
                <a:gd name="T3" fmla="*/ 1 h 72"/>
                <a:gd name="T4" fmla="*/ 55 w 70"/>
                <a:gd name="T5" fmla="*/ 5 h 72"/>
                <a:gd name="T6" fmla="*/ 42 w 70"/>
                <a:gd name="T7" fmla="*/ 11 h 72"/>
                <a:gd name="T8" fmla="*/ 28 w 70"/>
                <a:gd name="T9" fmla="*/ 19 h 72"/>
                <a:gd name="T10" fmla="*/ 13 w 70"/>
                <a:gd name="T11" fmla="*/ 29 h 72"/>
                <a:gd name="T12" fmla="*/ 3 w 70"/>
                <a:gd name="T13" fmla="*/ 42 h 72"/>
                <a:gd name="T14" fmla="*/ 0 w 70"/>
                <a:gd name="T15" fmla="*/ 56 h 72"/>
                <a:gd name="T16" fmla="*/ 4 w 70"/>
                <a:gd name="T17" fmla="*/ 72 h 72"/>
                <a:gd name="T18" fmla="*/ 4 w 70"/>
                <a:gd name="T19" fmla="*/ 70 h 72"/>
                <a:gd name="T20" fmla="*/ 4 w 70"/>
                <a:gd name="T21" fmla="*/ 65 h 72"/>
                <a:gd name="T22" fmla="*/ 4 w 70"/>
                <a:gd name="T23" fmla="*/ 56 h 72"/>
                <a:gd name="T24" fmla="*/ 9 w 70"/>
                <a:gd name="T25" fmla="*/ 45 h 72"/>
                <a:gd name="T26" fmla="*/ 15 w 70"/>
                <a:gd name="T27" fmla="*/ 33 h 72"/>
                <a:gd name="T28" fmla="*/ 28 w 70"/>
                <a:gd name="T29" fmla="*/ 21 h 72"/>
                <a:gd name="T30" fmla="*/ 45 w 70"/>
                <a:gd name="T31" fmla="*/ 9 h 72"/>
                <a:gd name="T32" fmla="*/ 70 w 70"/>
                <a:gd name="T33" fmla="*/ 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72">
                  <a:moveTo>
                    <a:pt x="70" y="0"/>
                  </a:moveTo>
                  <a:lnTo>
                    <a:pt x="65" y="1"/>
                  </a:lnTo>
                  <a:lnTo>
                    <a:pt x="55" y="5"/>
                  </a:lnTo>
                  <a:lnTo>
                    <a:pt x="42" y="11"/>
                  </a:lnTo>
                  <a:lnTo>
                    <a:pt x="28" y="19"/>
                  </a:lnTo>
                  <a:lnTo>
                    <a:pt x="13" y="29"/>
                  </a:lnTo>
                  <a:lnTo>
                    <a:pt x="3" y="42"/>
                  </a:lnTo>
                  <a:lnTo>
                    <a:pt x="0" y="56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4" y="65"/>
                  </a:lnTo>
                  <a:lnTo>
                    <a:pt x="4" y="56"/>
                  </a:lnTo>
                  <a:lnTo>
                    <a:pt x="9" y="45"/>
                  </a:lnTo>
                  <a:lnTo>
                    <a:pt x="15" y="33"/>
                  </a:lnTo>
                  <a:lnTo>
                    <a:pt x="28" y="21"/>
                  </a:lnTo>
                  <a:lnTo>
                    <a:pt x="45" y="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66"/>
            <p:cNvSpPr>
              <a:spLocks/>
            </p:cNvSpPr>
            <p:nvPr/>
          </p:nvSpPr>
          <p:spPr bwMode="auto">
            <a:xfrm>
              <a:off x="3062" y="2420"/>
              <a:ext cx="52" cy="58"/>
            </a:xfrm>
            <a:custGeom>
              <a:avLst/>
              <a:gdLst>
                <a:gd name="T0" fmla="*/ 0 w 52"/>
                <a:gd name="T1" fmla="*/ 0 h 58"/>
                <a:gd name="T2" fmla="*/ 3 w 52"/>
                <a:gd name="T3" fmla="*/ 1 h 58"/>
                <a:gd name="T4" fmla="*/ 13 w 52"/>
                <a:gd name="T5" fmla="*/ 3 h 58"/>
                <a:gd name="T6" fmla="*/ 25 w 52"/>
                <a:gd name="T7" fmla="*/ 7 h 58"/>
                <a:gd name="T8" fmla="*/ 38 w 52"/>
                <a:gd name="T9" fmla="*/ 13 h 58"/>
                <a:gd name="T10" fmla="*/ 47 w 52"/>
                <a:gd name="T11" fmla="*/ 21 h 58"/>
                <a:gd name="T12" fmla="*/ 52 w 52"/>
                <a:gd name="T13" fmla="*/ 31 h 58"/>
                <a:gd name="T14" fmla="*/ 47 w 52"/>
                <a:gd name="T15" fmla="*/ 43 h 58"/>
                <a:gd name="T16" fmla="*/ 31 w 52"/>
                <a:gd name="T17" fmla="*/ 58 h 58"/>
                <a:gd name="T18" fmla="*/ 33 w 52"/>
                <a:gd name="T19" fmla="*/ 55 h 58"/>
                <a:gd name="T20" fmla="*/ 36 w 52"/>
                <a:gd name="T21" fmla="*/ 51 h 58"/>
                <a:gd name="T22" fmla="*/ 40 w 52"/>
                <a:gd name="T23" fmla="*/ 43 h 58"/>
                <a:gd name="T24" fmla="*/ 44 w 52"/>
                <a:gd name="T25" fmla="*/ 34 h 58"/>
                <a:gd name="T26" fmla="*/ 43 w 52"/>
                <a:gd name="T27" fmla="*/ 26 h 58"/>
                <a:gd name="T28" fmla="*/ 36 w 52"/>
                <a:gd name="T29" fmla="*/ 16 h 58"/>
                <a:gd name="T30" fmla="*/ 23 w 52"/>
                <a:gd name="T31" fmla="*/ 7 h 58"/>
                <a:gd name="T32" fmla="*/ 0 w 52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8">
                  <a:moveTo>
                    <a:pt x="0" y="0"/>
                  </a:moveTo>
                  <a:lnTo>
                    <a:pt x="3" y="1"/>
                  </a:lnTo>
                  <a:lnTo>
                    <a:pt x="13" y="3"/>
                  </a:lnTo>
                  <a:lnTo>
                    <a:pt x="25" y="7"/>
                  </a:lnTo>
                  <a:lnTo>
                    <a:pt x="38" y="13"/>
                  </a:lnTo>
                  <a:lnTo>
                    <a:pt x="47" y="21"/>
                  </a:lnTo>
                  <a:lnTo>
                    <a:pt x="52" y="31"/>
                  </a:lnTo>
                  <a:lnTo>
                    <a:pt x="47" y="43"/>
                  </a:lnTo>
                  <a:lnTo>
                    <a:pt x="31" y="58"/>
                  </a:lnTo>
                  <a:lnTo>
                    <a:pt x="33" y="55"/>
                  </a:lnTo>
                  <a:lnTo>
                    <a:pt x="36" y="51"/>
                  </a:lnTo>
                  <a:lnTo>
                    <a:pt x="40" y="43"/>
                  </a:lnTo>
                  <a:lnTo>
                    <a:pt x="44" y="34"/>
                  </a:lnTo>
                  <a:lnTo>
                    <a:pt x="43" y="26"/>
                  </a:lnTo>
                  <a:lnTo>
                    <a:pt x="36" y="16"/>
                  </a:lnTo>
                  <a:lnTo>
                    <a:pt x="2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67"/>
            <p:cNvSpPr>
              <a:spLocks/>
            </p:cNvSpPr>
            <p:nvPr/>
          </p:nvSpPr>
          <p:spPr bwMode="auto">
            <a:xfrm>
              <a:off x="3012" y="2440"/>
              <a:ext cx="52" cy="57"/>
            </a:xfrm>
            <a:custGeom>
              <a:avLst/>
              <a:gdLst>
                <a:gd name="T0" fmla="*/ 0 w 52"/>
                <a:gd name="T1" fmla="*/ 0 h 57"/>
                <a:gd name="T2" fmla="*/ 3 w 52"/>
                <a:gd name="T3" fmla="*/ 1 h 57"/>
                <a:gd name="T4" fmla="*/ 13 w 52"/>
                <a:gd name="T5" fmla="*/ 3 h 57"/>
                <a:gd name="T6" fmla="*/ 25 w 52"/>
                <a:gd name="T7" fmla="*/ 7 h 57"/>
                <a:gd name="T8" fmla="*/ 39 w 52"/>
                <a:gd name="T9" fmla="*/ 13 h 57"/>
                <a:gd name="T10" fmla="*/ 47 w 52"/>
                <a:gd name="T11" fmla="*/ 21 h 57"/>
                <a:gd name="T12" fmla="*/ 52 w 52"/>
                <a:gd name="T13" fmla="*/ 31 h 57"/>
                <a:gd name="T14" fmla="*/ 47 w 52"/>
                <a:gd name="T15" fmla="*/ 43 h 57"/>
                <a:gd name="T16" fmla="*/ 31 w 52"/>
                <a:gd name="T17" fmla="*/ 57 h 57"/>
                <a:gd name="T18" fmla="*/ 33 w 52"/>
                <a:gd name="T19" fmla="*/ 55 h 57"/>
                <a:gd name="T20" fmla="*/ 36 w 52"/>
                <a:gd name="T21" fmla="*/ 51 h 57"/>
                <a:gd name="T22" fmla="*/ 41 w 52"/>
                <a:gd name="T23" fmla="*/ 43 h 57"/>
                <a:gd name="T24" fmla="*/ 44 w 52"/>
                <a:gd name="T25" fmla="*/ 34 h 57"/>
                <a:gd name="T26" fmla="*/ 43 w 52"/>
                <a:gd name="T27" fmla="*/ 25 h 57"/>
                <a:gd name="T28" fmla="*/ 36 w 52"/>
                <a:gd name="T29" fmla="*/ 15 h 57"/>
                <a:gd name="T30" fmla="*/ 23 w 52"/>
                <a:gd name="T31" fmla="*/ 7 h 57"/>
                <a:gd name="T32" fmla="*/ 0 w 52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7">
                  <a:moveTo>
                    <a:pt x="0" y="0"/>
                  </a:moveTo>
                  <a:lnTo>
                    <a:pt x="3" y="1"/>
                  </a:lnTo>
                  <a:lnTo>
                    <a:pt x="13" y="3"/>
                  </a:lnTo>
                  <a:lnTo>
                    <a:pt x="25" y="7"/>
                  </a:lnTo>
                  <a:lnTo>
                    <a:pt x="39" y="13"/>
                  </a:lnTo>
                  <a:lnTo>
                    <a:pt x="47" y="21"/>
                  </a:lnTo>
                  <a:lnTo>
                    <a:pt x="52" y="31"/>
                  </a:lnTo>
                  <a:lnTo>
                    <a:pt x="47" y="43"/>
                  </a:lnTo>
                  <a:lnTo>
                    <a:pt x="31" y="57"/>
                  </a:lnTo>
                  <a:lnTo>
                    <a:pt x="33" y="55"/>
                  </a:lnTo>
                  <a:lnTo>
                    <a:pt x="36" y="51"/>
                  </a:lnTo>
                  <a:lnTo>
                    <a:pt x="41" y="43"/>
                  </a:lnTo>
                  <a:lnTo>
                    <a:pt x="44" y="34"/>
                  </a:lnTo>
                  <a:lnTo>
                    <a:pt x="43" y="25"/>
                  </a:lnTo>
                  <a:lnTo>
                    <a:pt x="36" y="15"/>
                  </a:lnTo>
                  <a:lnTo>
                    <a:pt x="2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68"/>
            <p:cNvSpPr>
              <a:spLocks/>
            </p:cNvSpPr>
            <p:nvPr/>
          </p:nvSpPr>
          <p:spPr bwMode="auto">
            <a:xfrm>
              <a:off x="2652" y="2543"/>
              <a:ext cx="52" cy="57"/>
            </a:xfrm>
            <a:custGeom>
              <a:avLst/>
              <a:gdLst>
                <a:gd name="T0" fmla="*/ 0 w 52"/>
                <a:gd name="T1" fmla="*/ 0 h 57"/>
                <a:gd name="T2" fmla="*/ 5 w 52"/>
                <a:gd name="T3" fmla="*/ 1 h 57"/>
                <a:gd name="T4" fmla="*/ 13 w 52"/>
                <a:gd name="T5" fmla="*/ 3 h 57"/>
                <a:gd name="T6" fmla="*/ 27 w 52"/>
                <a:gd name="T7" fmla="*/ 6 h 57"/>
                <a:gd name="T8" fmla="*/ 39 w 52"/>
                <a:gd name="T9" fmla="*/ 13 h 57"/>
                <a:gd name="T10" fmla="*/ 49 w 52"/>
                <a:gd name="T11" fmla="*/ 21 h 57"/>
                <a:gd name="T12" fmla="*/ 52 w 52"/>
                <a:gd name="T13" fmla="*/ 31 h 57"/>
                <a:gd name="T14" fmla="*/ 48 w 52"/>
                <a:gd name="T15" fmla="*/ 43 h 57"/>
                <a:gd name="T16" fmla="*/ 31 w 52"/>
                <a:gd name="T17" fmla="*/ 57 h 57"/>
                <a:gd name="T18" fmla="*/ 33 w 52"/>
                <a:gd name="T19" fmla="*/ 55 h 57"/>
                <a:gd name="T20" fmla="*/ 37 w 52"/>
                <a:gd name="T21" fmla="*/ 51 h 57"/>
                <a:gd name="T22" fmla="*/ 42 w 52"/>
                <a:gd name="T23" fmla="*/ 43 h 57"/>
                <a:gd name="T24" fmla="*/ 44 w 52"/>
                <a:gd name="T25" fmla="*/ 34 h 57"/>
                <a:gd name="T26" fmla="*/ 44 w 52"/>
                <a:gd name="T27" fmla="*/ 25 h 57"/>
                <a:gd name="T28" fmla="*/ 38 w 52"/>
                <a:gd name="T29" fmla="*/ 15 h 57"/>
                <a:gd name="T30" fmla="*/ 23 w 52"/>
                <a:gd name="T31" fmla="*/ 6 h 57"/>
                <a:gd name="T32" fmla="*/ 0 w 52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7">
                  <a:moveTo>
                    <a:pt x="0" y="0"/>
                  </a:moveTo>
                  <a:lnTo>
                    <a:pt x="5" y="1"/>
                  </a:lnTo>
                  <a:lnTo>
                    <a:pt x="13" y="3"/>
                  </a:lnTo>
                  <a:lnTo>
                    <a:pt x="27" y="6"/>
                  </a:lnTo>
                  <a:lnTo>
                    <a:pt x="39" y="13"/>
                  </a:lnTo>
                  <a:lnTo>
                    <a:pt x="49" y="21"/>
                  </a:lnTo>
                  <a:lnTo>
                    <a:pt x="52" y="31"/>
                  </a:lnTo>
                  <a:lnTo>
                    <a:pt x="48" y="43"/>
                  </a:lnTo>
                  <a:lnTo>
                    <a:pt x="31" y="57"/>
                  </a:lnTo>
                  <a:lnTo>
                    <a:pt x="33" y="55"/>
                  </a:lnTo>
                  <a:lnTo>
                    <a:pt x="37" y="51"/>
                  </a:lnTo>
                  <a:lnTo>
                    <a:pt x="42" y="43"/>
                  </a:lnTo>
                  <a:lnTo>
                    <a:pt x="44" y="34"/>
                  </a:lnTo>
                  <a:lnTo>
                    <a:pt x="44" y="25"/>
                  </a:lnTo>
                  <a:lnTo>
                    <a:pt x="38" y="15"/>
                  </a:lnTo>
                  <a:lnTo>
                    <a:pt x="2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69"/>
            <p:cNvSpPr>
              <a:spLocks/>
            </p:cNvSpPr>
            <p:nvPr/>
          </p:nvSpPr>
          <p:spPr bwMode="auto">
            <a:xfrm>
              <a:off x="2603" y="2563"/>
              <a:ext cx="51" cy="57"/>
            </a:xfrm>
            <a:custGeom>
              <a:avLst/>
              <a:gdLst>
                <a:gd name="T0" fmla="*/ 0 w 51"/>
                <a:gd name="T1" fmla="*/ 0 h 57"/>
                <a:gd name="T2" fmla="*/ 4 w 51"/>
                <a:gd name="T3" fmla="*/ 1 h 57"/>
                <a:gd name="T4" fmla="*/ 13 w 51"/>
                <a:gd name="T5" fmla="*/ 3 h 57"/>
                <a:gd name="T6" fmla="*/ 26 w 51"/>
                <a:gd name="T7" fmla="*/ 6 h 57"/>
                <a:gd name="T8" fmla="*/ 38 w 51"/>
                <a:gd name="T9" fmla="*/ 13 h 57"/>
                <a:gd name="T10" fmla="*/ 48 w 51"/>
                <a:gd name="T11" fmla="*/ 21 h 57"/>
                <a:gd name="T12" fmla="*/ 51 w 51"/>
                <a:gd name="T13" fmla="*/ 31 h 57"/>
                <a:gd name="T14" fmla="*/ 47 w 51"/>
                <a:gd name="T15" fmla="*/ 43 h 57"/>
                <a:gd name="T16" fmla="*/ 30 w 51"/>
                <a:gd name="T17" fmla="*/ 57 h 57"/>
                <a:gd name="T18" fmla="*/ 33 w 51"/>
                <a:gd name="T19" fmla="*/ 55 h 57"/>
                <a:gd name="T20" fmla="*/ 36 w 51"/>
                <a:gd name="T21" fmla="*/ 50 h 57"/>
                <a:gd name="T22" fmla="*/ 42 w 51"/>
                <a:gd name="T23" fmla="*/ 43 h 57"/>
                <a:gd name="T24" fmla="*/ 44 w 51"/>
                <a:gd name="T25" fmla="*/ 34 h 57"/>
                <a:gd name="T26" fmla="*/ 44 w 51"/>
                <a:gd name="T27" fmla="*/ 25 h 57"/>
                <a:gd name="T28" fmla="*/ 37 w 51"/>
                <a:gd name="T29" fmla="*/ 15 h 57"/>
                <a:gd name="T30" fmla="*/ 23 w 51"/>
                <a:gd name="T31" fmla="*/ 6 h 57"/>
                <a:gd name="T32" fmla="*/ 0 w 51"/>
                <a:gd name="T33" fmla="*/ 0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7">
                  <a:moveTo>
                    <a:pt x="0" y="0"/>
                  </a:moveTo>
                  <a:lnTo>
                    <a:pt x="4" y="1"/>
                  </a:lnTo>
                  <a:lnTo>
                    <a:pt x="13" y="3"/>
                  </a:lnTo>
                  <a:lnTo>
                    <a:pt x="26" y="6"/>
                  </a:lnTo>
                  <a:lnTo>
                    <a:pt x="38" y="13"/>
                  </a:lnTo>
                  <a:lnTo>
                    <a:pt x="48" y="21"/>
                  </a:lnTo>
                  <a:lnTo>
                    <a:pt x="51" y="31"/>
                  </a:lnTo>
                  <a:lnTo>
                    <a:pt x="47" y="43"/>
                  </a:lnTo>
                  <a:lnTo>
                    <a:pt x="30" y="57"/>
                  </a:lnTo>
                  <a:lnTo>
                    <a:pt x="33" y="55"/>
                  </a:lnTo>
                  <a:lnTo>
                    <a:pt x="36" y="50"/>
                  </a:lnTo>
                  <a:lnTo>
                    <a:pt x="42" y="43"/>
                  </a:lnTo>
                  <a:lnTo>
                    <a:pt x="44" y="34"/>
                  </a:lnTo>
                  <a:lnTo>
                    <a:pt x="44" y="25"/>
                  </a:lnTo>
                  <a:lnTo>
                    <a:pt x="37" y="15"/>
                  </a:lnTo>
                  <a:lnTo>
                    <a:pt x="2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70"/>
            <p:cNvSpPr>
              <a:spLocks/>
            </p:cNvSpPr>
            <p:nvPr/>
          </p:nvSpPr>
          <p:spPr bwMode="auto">
            <a:xfrm>
              <a:off x="2557" y="2390"/>
              <a:ext cx="142" cy="111"/>
            </a:xfrm>
            <a:custGeom>
              <a:avLst/>
              <a:gdLst>
                <a:gd name="T0" fmla="*/ 142 w 142"/>
                <a:gd name="T1" fmla="*/ 0 h 111"/>
                <a:gd name="T2" fmla="*/ 134 w 142"/>
                <a:gd name="T3" fmla="*/ 1 h 111"/>
                <a:gd name="T4" fmla="*/ 116 w 142"/>
                <a:gd name="T5" fmla="*/ 6 h 111"/>
                <a:gd name="T6" fmla="*/ 90 w 142"/>
                <a:gd name="T7" fmla="*/ 14 h 111"/>
                <a:gd name="T8" fmla="*/ 61 w 142"/>
                <a:gd name="T9" fmla="*/ 26 h 111"/>
                <a:gd name="T10" fmla="*/ 33 w 142"/>
                <a:gd name="T11" fmla="*/ 40 h 111"/>
                <a:gd name="T12" fmla="*/ 12 w 142"/>
                <a:gd name="T13" fmla="*/ 60 h 111"/>
                <a:gd name="T14" fmla="*/ 0 w 142"/>
                <a:gd name="T15" fmla="*/ 83 h 111"/>
                <a:gd name="T16" fmla="*/ 4 w 142"/>
                <a:gd name="T17" fmla="*/ 111 h 111"/>
                <a:gd name="T18" fmla="*/ 3 w 142"/>
                <a:gd name="T19" fmla="*/ 107 h 111"/>
                <a:gd name="T20" fmla="*/ 3 w 142"/>
                <a:gd name="T21" fmla="*/ 100 h 111"/>
                <a:gd name="T22" fmla="*/ 5 w 142"/>
                <a:gd name="T23" fmla="*/ 88 h 111"/>
                <a:gd name="T24" fmla="*/ 12 w 142"/>
                <a:gd name="T25" fmla="*/ 72 h 111"/>
                <a:gd name="T26" fmla="*/ 27 w 142"/>
                <a:gd name="T27" fmla="*/ 56 h 111"/>
                <a:gd name="T28" fmla="*/ 52 w 142"/>
                <a:gd name="T29" fmla="*/ 37 h 111"/>
                <a:gd name="T30" fmla="*/ 90 w 142"/>
                <a:gd name="T31" fmla="*/ 18 h 111"/>
                <a:gd name="T32" fmla="*/ 142 w 142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" h="111">
                  <a:moveTo>
                    <a:pt x="142" y="0"/>
                  </a:moveTo>
                  <a:lnTo>
                    <a:pt x="134" y="1"/>
                  </a:lnTo>
                  <a:lnTo>
                    <a:pt x="116" y="6"/>
                  </a:lnTo>
                  <a:lnTo>
                    <a:pt x="90" y="14"/>
                  </a:lnTo>
                  <a:lnTo>
                    <a:pt x="61" y="26"/>
                  </a:lnTo>
                  <a:lnTo>
                    <a:pt x="33" y="40"/>
                  </a:lnTo>
                  <a:lnTo>
                    <a:pt x="12" y="60"/>
                  </a:lnTo>
                  <a:lnTo>
                    <a:pt x="0" y="83"/>
                  </a:lnTo>
                  <a:lnTo>
                    <a:pt x="4" y="111"/>
                  </a:lnTo>
                  <a:lnTo>
                    <a:pt x="3" y="107"/>
                  </a:lnTo>
                  <a:lnTo>
                    <a:pt x="3" y="100"/>
                  </a:lnTo>
                  <a:lnTo>
                    <a:pt x="5" y="88"/>
                  </a:lnTo>
                  <a:lnTo>
                    <a:pt x="12" y="72"/>
                  </a:lnTo>
                  <a:lnTo>
                    <a:pt x="27" y="56"/>
                  </a:lnTo>
                  <a:lnTo>
                    <a:pt x="52" y="37"/>
                  </a:lnTo>
                  <a:lnTo>
                    <a:pt x="90" y="1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71"/>
            <p:cNvSpPr>
              <a:spLocks/>
            </p:cNvSpPr>
            <p:nvPr/>
          </p:nvSpPr>
          <p:spPr bwMode="auto">
            <a:xfrm>
              <a:off x="2493" y="2754"/>
              <a:ext cx="148" cy="27"/>
            </a:xfrm>
            <a:custGeom>
              <a:avLst/>
              <a:gdLst>
                <a:gd name="T0" fmla="*/ 14 w 148"/>
                <a:gd name="T1" fmla="*/ 0 h 27"/>
                <a:gd name="T2" fmla="*/ 12 w 148"/>
                <a:gd name="T3" fmla="*/ 1 h 27"/>
                <a:gd name="T4" fmla="*/ 10 w 148"/>
                <a:gd name="T5" fmla="*/ 2 h 27"/>
                <a:gd name="T6" fmla="*/ 8 w 148"/>
                <a:gd name="T7" fmla="*/ 5 h 27"/>
                <a:gd name="T8" fmla="*/ 5 w 148"/>
                <a:gd name="T9" fmla="*/ 7 h 27"/>
                <a:gd name="T10" fmla="*/ 3 w 148"/>
                <a:gd name="T11" fmla="*/ 12 h 27"/>
                <a:gd name="T12" fmla="*/ 0 w 148"/>
                <a:gd name="T13" fmla="*/ 15 h 27"/>
                <a:gd name="T14" fmla="*/ 0 w 148"/>
                <a:gd name="T15" fmla="*/ 18 h 27"/>
                <a:gd name="T16" fmla="*/ 1 w 148"/>
                <a:gd name="T17" fmla="*/ 22 h 27"/>
                <a:gd name="T18" fmla="*/ 6 w 148"/>
                <a:gd name="T19" fmla="*/ 25 h 27"/>
                <a:gd name="T20" fmla="*/ 12 w 148"/>
                <a:gd name="T21" fmla="*/ 27 h 27"/>
                <a:gd name="T22" fmla="*/ 24 w 148"/>
                <a:gd name="T23" fmla="*/ 27 h 27"/>
                <a:gd name="T24" fmla="*/ 38 w 148"/>
                <a:gd name="T25" fmla="*/ 27 h 27"/>
                <a:gd name="T26" fmla="*/ 58 w 148"/>
                <a:gd name="T27" fmla="*/ 25 h 27"/>
                <a:gd name="T28" fmla="*/ 82 w 148"/>
                <a:gd name="T29" fmla="*/ 22 h 27"/>
                <a:gd name="T30" fmla="*/ 112 w 148"/>
                <a:gd name="T31" fmla="*/ 15 h 27"/>
                <a:gd name="T32" fmla="*/ 148 w 148"/>
                <a:gd name="T33" fmla="*/ 7 h 27"/>
                <a:gd name="T34" fmla="*/ 146 w 148"/>
                <a:gd name="T35" fmla="*/ 7 h 27"/>
                <a:gd name="T36" fmla="*/ 140 w 148"/>
                <a:gd name="T37" fmla="*/ 8 h 27"/>
                <a:gd name="T38" fmla="*/ 132 w 148"/>
                <a:gd name="T39" fmla="*/ 11 h 27"/>
                <a:gd name="T40" fmla="*/ 120 w 148"/>
                <a:gd name="T41" fmla="*/ 12 h 27"/>
                <a:gd name="T42" fmla="*/ 106 w 148"/>
                <a:gd name="T43" fmla="*/ 14 h 27"/>
                <a:gd name="T44" fmla="*/ 92 w 148"/>
                <a:gd name="T45" fmla="*/ 16 h 27"/>
                <a:gd name="T46" fmla="*/ 76 w 148"/>
                <a:gd name="T47" fmla="*/ 18 h 27"/>
                <a:gd name="T48" fmla="*/ 61 w 148"/>
                <a:gd name="T49" fmla="*/ 20 h 27"/>
                <a:gd name="T50" fmla="*/ 47 w 148"/>
                <a:gd name="T51" fmla="*/ 21 h 27"/>
                <a:gd name="T52" fmla="*/ 33 w 148"/>
                <a:gd name="T53" fmla="*/ 21 h 27"/>
                <a:gd name="T54" fmla="*/ 21 w 148"/>
                <a:gd name="T55" fmla="*/ 21 h 27"/>
                <a:gd name="T56" fmla="*/ 12 w 148"/>
                <a:gd name="T57" fmla="*/ 20 h 27"/>
                <a:gd name="T58" fmla="*/ 6 w 148"/>
                <a:gd name="T59" fmla="*/ 16 h 27"/>
                <a:gd name="T60" fmla="*/ 4 w 148"/>
                <a:gd name="T61" fmla="*/ 12 h 27"/>
                <a:gd name="T62" fmla="*/ 6 w 148"/>
                <a:gd name="T63" fmla="*/ 7 h 27"/>
                <a:gd name="T64" fmla="*/ 14 w 148"/>
                <a:gd name="T65" fmla="*/ 0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8" h="27">
                  <a:moveTo>
                    <a:pt x="14" y="0"/>
                  </a:moveTo>
                  <a:lnTo>
                    <a:pt x="12" y="1"/>
                  </a:lnTo>
                  <a:lnTo>
                    <a:pt x="10" y="2"/>
                  </a:lnTo>
                  <a:lnTo>
                    <a:pt x="8" y="5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6" y="25"/>
                  </a:lnTo>
                  <a:lnTo>
                    <a:pt x="12" y="27"/>
                  </a:lnTo>
                  <a:lnTo>
                    <a:pt x="24" y="27"/>
                  </a:lnTo>
                  <a:lnTo>
                    <a:pt x="38" y="27"/>
                  </a:lnTo>
                  <a:lnTo>
                    <a:pt x="58" y="25"/>
                  </a:lnTo>
                  <a:lnTo>
                    <a:pt x="82" y="22"/>
                  </a:lnTo>
                  <a:lnTo>
                    <a:pt x="112" y="15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0" y="8"/>
                  </a:lnTo>
                  <a:lnTo>
                    <a:pt x="132" y="11"/>
                  </a:lnTo>
                  <a:lnTo>
                    <a:pt x="120" y="12"/>
                  </a:lnTo>
                  <a:lnTo>
                    <a:pt x="106" y="14"/>
                  </a:lnTo>
                  <a:lnTo>
                    <a:pt x="92" y="16"/>
                  </a:lnTo>
                  <a:lnTo>
                    <a:pt x="76" y="18"/>
                  </a:lnTo>
                  <a:lnTo>
                    <a:pt x="61" y="20"/>
                  </a:lnTo>
                  <a:lnTo>
                    <a:pt x="47" y="21"/>
                  </a:lnTo>
                  <a:lnTo>
                    <a:pt x="33" y="21"/>
                  </a:lnTo>
                  <a:lnTo>
                    <a:pt x="21" y="21"/>
                  </a:lnTo>
                  <a:lnTo>
                    <a:pt x="12" y="20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6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72"/>
            <p:cNvSpPr>
              <a:spLocks/>
            </p:cNvSpPr>
            <p:nvPr/>
          </p:nvSpPr>
          <p:spPr bwMode="auto">
            <a:xfrm>
              <a:off x="2641" y="2701"/>
              <a:ext cx="73" cy="60"/>
            </a:xfrm>
            <a:custGeom>
              <a:avLst/>
              <a:gdLst>
                <a:gd name="T0" fmla="*/ 0 w 73"/>
                <a:gd name="T1" fmla="*/ 60 h 60"/>
                <a:gd name="T2" fmla="*/ 7 w 73"/>
                <a:gd name="T3" fmla="*/ 58 h 60"/>
                <a:gd name="T4" fmla="*/ 21 w 73"/>
                <a:gd name="T5" fmla="*/ 50 h 60"/>
                <a:gd name="T6" fmla="*/ 41 w 73"/>
                <a:gd name="T7" fmla="*/ 42 h 60"/>
                <a:gd name="T8" fmla="*/ 59 w 73"/>
                <a:gd name="T9" fmla="*/ 29 h 60"/>
                <a:gd name="T10" fmla="*/ 71 w 73"/>
                <a:gd name="T11" fmla="*/ 18 h 60"/>
                <a:gd name="T12" fmla="*/ 73 w 73"/>
                <a:gd name="T13" fmla="*/ 10 h 60"/>
                <a:gd name="T14" fmla="*/ 59 w 73"/>
                <a:gd name="T15" fmla="*/ 2 h 60"/>
                <a:gd name="T16" fmla="*/ 23 w 73"/>
                <a:gd name="T17" fmla="*/ 0 h 60"/>
                <a:gd name="T18" fmla="*/ 28 w 73"/>
                <a:gd name="T19" fmla="*/ 0 h 60"/>
                <a:gd name="T20" fmla="*/ 37 w 73"/>
                <a:gd name="T21" fmla="*/ 2 h 60"/>
                <a:gd name="T22" fmla="*/ 49 w 73"/>
                <a:gd name="T23" fmla="*/ 5 h 60"/>
                <a:gd name="T24" fmla="*/ 58 w 73"/>
                <a:gd name="T25" fmla="*/ 10 h 60"/>
                <a:gd name="T26" fmla="*/ 61 w 73"/>
                <a:gd name="T27" fmla="*/ 18 h 60"/>
                <a:gd name="T28" fmla="*/ 55 w 73"/>
                <a:gd name="T29" fmla="*/ 28 h 60"/>
                <a:gd name="T30" fmla="*/ 37 w 73"/>
                <a:gd name="T31" fmla="*/ 43 h 60"/>
                <a:gd name="T32" fmla="*/ 0 w 73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" h="60">
                  <a:moveTo>
                    <a:pt x="0" y="60"/>
                  </a:moveTo>
                  <a:lnTo>
                    <a:pt x="7" y="58"/>
                  </a:lnTo>
                  <a:lnTo>
                    <a:pt x="21" y="50"/>
                  </a:lnTo>
                  <a:lnTo>
                    <a:pt x="41" y="42"/>
                  </a:lnTo>
                  <a:lnTo>
                    <a:pt x="59" y="29"/>
                  </a:lnTo>
                  <a:lnTo>
                    <a:pt x="71" y="18"/>
                  </a:lnTo>
                  <a:lnTo>
                    <a:pt x="73" y="10"/>
                  </a:lnTo>
                  <a:lnTo>
                    <a:pt x="59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7" y="2"/>
                  </a:lnTo>
                  <a:lnTo>
                    <a:pt x="49" y="5"/>
                  </a:lnTo>
                  <a:lnTo>
                    <a:pt x="58" y="10"/>
                  </a:lnTo>
                  <a:lnTo>
                    <a:pt x="61" y="18"/>
                  </a:lnTo>
                  <a:lnTo>
                    <a:pt x="55" y="28"/>
                  </a:lnTo>
                  <a:lnTo>
                    <a:pt x="37" y="4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73"/>
            <p:cNvSpPr>
              <a:spLocks/>
            </p:cNvSpPr>
            <p:nvPr/>
          </p:nvSpPr>
          <p:spPr bwMode="auto">
            <a:xfrm>
              <a:off x="2428" y="2644"/>
              <a:ext cx="186" cy="68"/>
            </a:xfrm>
            <a:custGeom>
              <a:avLst/>
              <a:gdLst>
                <a:gd name="T0" fmla="*/ 186 w 186"/>
                <a:gd name="T1" fmla="*/ 68 h 68"/>
                <a:gd name="T2" fmla="*/ 87 w 186"/>
                <a:gd name="T3" fmla="*/ 0 h 68"/>
                <a:gd name="T4" fmla="*/ 0 w 186"/>
                <a:gd name="T5" fmla="*/ 29 h 68"/>
                <a:gd name="T6" fmla="*/ 87 w 186"/>
                <a:gd name="T7" fmla="*/ 4 h 68"/>
                <a:gd name="T8" fmla="*/ 186 w 186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" h="68">
                  <a:moveTo>
                    <a:pt x="186" y="68"/>
                  </a:moveTo>
                  <a:lnTo>
                    <a:pt x="87" y="0"/>
                  </a:lnTo>
                  <a:lnTo>
                    <a:pt x="0" y="29"/>
                  </a:lnTo>
                  <a:lnTo>
                    <a:pt x="87" y="4"/>
                  </a:lnTo>
                  <a:lnTo>
                    <a:pt x="18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Freeform 74"/>
            <p:cNvSpPr>
              <a:spLocks/>
            </p:cNvSpPr>
            <p:nvPr/>
          </p:nvSpPr>
          <p:spPr bwMode="auto">
            <a:xfrm>
              <a:off x="2429" y="2672"/>
              <a:ext cx="131" cy="61"/>
            </a:xfrm>
            <a:custGeom>
              <a:avLst/>
              <a:gdLst>
                <a:gd name="T0" fmla="*/ 0 w 131"/>
                <a:gd name="T1" fmla="*/ 3 h 61"/>
                <a:gd name="T2" fmla="*/ 131 w 131"/>
                <a:gd name="T3" fmla="*/ 61 h 61"/>
                <a:gd name="T4" fmla="*/ 4 w 131"/>
                <a:gd name="T5" fmla="*/ 0 h 61"/>
                <a:gd name="T6" fmla="*/ 0 w 131"/>
                <a:gd name="T7" fmla="*/ 3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" h="61">
                  <a:moveTo>
                    <a:pt x="0" y="3"/>
                  </a:moveTo>
                  <a:lnTo>
                    <a:pt x="131" y="61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75"/>
            <p:cNvSpPr>
              <a:spLocks/>
            </p:cNvSpPr>
            <p:nvPr/>
          </p:nvSpPr>
          <p:spPr bwMode="auto">
            <a:xfrm>
              <a:off x="2426" y="2681"/>
              <a:ext cx="128" cy="57"/>
            </a:xfrm>
            <a:custGeom>
              <a:avLst/>
              <a:gdLst>
                <a:gd name="T0" fmla="*/ 128 w 128"/>
                <a:gd name="T1" fmla="*/ 54 h 57"/>
                <a:gd name="T2" fmla="*/ 0 w 128"/>
                <a:gd name="T3" fmla="*/ 0 h 57"/>
                <a:gd name="T4" fmla="*/ 121 w 128"/>
                <a:gd name="T5" fmla="*/ 57 h 57"/>
                <a:gd name="T6" fmla="*/ 128 w 128"/>
                <a:gd name="T7" fmla="*/ 54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57">
                  <a:moveTo>
                    <a:pt x="128" y="54"/>
                  </a:moveTo>
                  <a:lnTo>
                    <a:pt x="0" y="0"/>
                  </a:lnTo>
                  <a:lnTo>
                    <a:pt x="121" y="57"/>
                  </a:lnTo>
                  <a:lnTo>
                    <a:pt x="128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76"/>
            <p:cNvSpPr>
              <a:spLocks/>
            </p:cNvSpPr>
            <p:nvPr/>
          </p:nvSpPr>
          <p:spPr bwMode="auto">
            <a:xfrm>
              <a:off x="3221" y="2533"/>
              <a:ext cx="132" cy="25"/>
            </a:xfrm>
            <a:custGeom>
              <a:avLst/>
              <a:gdLst>
                <a:gd name="T0" fmla="*/ 12 w 132"/>
                <a:gd name="T1" fmla="*/ 0 h 25"/>
                <a:gd name="T2" fmla="*/ 11 w 132"/>
                <a:gd name="T3" fmla="*/ 1 h 25"/>
                <a:gd name="T4" fmla="*/ 9 w 132"/>
                <a:gd name="T5" fmla="*/ 2 h 25"/>
                <a:gd name="T6" fmla="*/ 6 w 132"/>
                <a:gd name="T7" fmla="*/ 4 h 25"/>
                <a:gd name="T8" fmla="*/ 4 w 132"/>
                <a:gd name="T9" fmla="*/ 8 h 25"/>
                <a:gd name="T10" fmla="*/ 2 w 132"/>
                <a:gd name="T11" fmla="*/ 11 h 25"/>
                <a:gd name="T12" fmla="*/ 0 w 132"/>
                <a:gd name="T13" fmla="*/ 14 h 25"/>
                <a:gd name="T14" fmla="*/ 0 w 132"/>
                <a:gd name="T15" fmla="*/ 17 h 25"/>
                <a:gd name="T16" fmla="*/ 1 w 132"/>
                <a:gd name="T17" fmla="*/ 20 h 25"/>
                <a:gd name="T18" fmla="*/ 4 w 132"/>
                <a:gd name="T19" fmla="*/ 23 h 25"/>
                <a:gd name="T20" fmla="*/ 11 w 132"/>
                <a:gd name="T21" fmla="*/ 24 h 25"/>
                <a:gd name="T22" fmla="*/ 21 w 132"/>
                <a:gd name="T23" fmla="*/ 25 h 25"/>
                <a:gd name="T24" fmla="*/ 33 w 132"/>
                <a:gd name="T25" fmla="*/ 24 h 25"/>
                <a:gd name="T26" fmla="*/ 50 w 132"/>
                <a:gd name="T27" fmla="*/ 23 h 25"/>
                <a:gd name="T28" fmla="*/ 72 w 132"/>
                <a:gd name="T29" fmla="*/ 20 h 25"/>
                <a:gd name="T30" fmla="*/ 99 w 132"/>
                <a:gd name="T31" fmla="*/ 14 h 25"/>
                <a:gd name="T32" fmla="*/ 132 w 132"/>
                <a:gd name="T33" fmla="*/ 6 h 25"/>
                <a:gd name="T34" fmla="*/ 125 w 132"/>
                <a:gd name="T35" fmla="*/ 8 h 25"/>
                <a:gd name="T36" fmla="*/ 107 w 132"/>
                <a:gd name="T37" fmla="*/ 11 h 25"/>
                <a:gd name="T38" fmla="*/ 81 w 132"/>
                <a:gd name="T39" fmla="*/ 14 h 25"/>
                <a:gd name="T40" fmla="*/ 54 w 132"/>
                <a:gd name="T41" fmla="*/ 17 h 25"/>
                <a:gd name="T42" fmla="*/ 28 w 132"/>
                <a:gd name="T43" fmla="*/ 19 h 25"/>
                <a:gd name="T44" fmla="*/ 9 w 132"/>
                <a:gd name="T45" fmla="*/ 16 h 25"/>
                <a:gd name="T46" fmla="*/ 3 w 132"/>
                <a:gd name="T47" fmla="*/ 11 h 25"/>
                <a:gd name="T48" fmla="*/ 12 w 132"/>
                <a:gd name="T49" fmla="*/ 0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2" h="25">
                  <a:moveTo>
                    <a:pt x="12" y="0"/>
                  </a:moveTo>
                  <a:lnTo>
                    <a:pt x="11" y="1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11" y="24"/>
                  </a:lnTo>
                  <a:lnTo>
                    <a:pt x="21" y="25"/>
                  </a:lnTo>
                  <a:lnTo>
                    <a:pt x="33" y="24"/>
                  </a:lnTo>
                  <a:lnTo>
                    <a:pt x="50" y="23"/>
                  </a:lnTo>
                  <a:lnTo>
                    <a:pt x="72" y="20"/>
                  </a:lnTo>
                  <a:lnTo>
                    <a:pt x="99" y="14"/>
                  </a:lnTo>
                  <a:lnTo>
                    <a:pt x="132" y="6"/>
                  </a:lnTo>
                  <a:lnTo>
                    <a:pt x="125" y="8"/>
                  </a:lnTo>
                  <a:lnTo>
                    <a:pt x="107" y="11"/>
                  </a:lnTo>
                  <a:lnTo>
                    <a:pt x="81" y="14"/>
                  </a:lnTo>
                  <a:lnTo>
                    <a:pt x="54" y="17"/>
                  </a:lnTo>
                  <a:lnTo>
                    <a:pt x="28" y="19"/>
                  </a:lnTo>
                  <a:lnTo>
                    <a:pt x="9" y="16"/>
                  </a:lnTo>
                  <a:lnTo>
                    <a:pt x="3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77"/>
            <p:cNvSpPr>
              <a:spLocks/>
            </p:cNvSpPr>
            <p:nvPr/>
          </p:nvSpPr>
          <p:spPr bwMode="auto">
            <a:xfrm>
              <a:off x="3353" y="2484"/>
              <a:ext cx="65" cy="55"/>
            </a:xfrm>
            <a:custGeom>
              <a:avLst/>
              <a:gdLst>
                <a:gd name="T0" fmla="*/ 0 w 65"/>
                <a:gd name="T1" fmla="*/ 55 h 55"/>
                <a:gd name="T2" fmla="*/ 5 w 65"/>
                <a:gd name="T3" fmla="*/ 53 h 55"/>
                <a:gd name="T4" fmla="*/ 19 w 65"/>
                <a:gd name="T5" fmla="*/ 47 h 55"/>
                <a:gd name="T6" fmla="*/ 36 w 65"/>
                <a:gd name="T7" fmla="*/ 38 h 55"/>
                <a:gd name="T8" fmla="*/ 53 w 65"/>
                <a:gd name="T9" fmla="*/ 28 h 55"/>
                <a:gd name="T10" fmla="*/ 64 w 65"/>
                <a:gd name="T11" fmla="*/ 18 h 55"/>
                <a:gd name="T12" fmla="*/ 65 w 65"/>
                <a:gd name="T13" fmla="*/ 9 h 55"/>
                <a:gd name="T14" fmla="*/ 53 w 65"/>
                <a:gd name="T15" fmla="*/ 2 h 55"/>
                <a:gd name="T16" fmla="*/ 21 w 65"/>
                <a:gd name="T17" fmla="*/ 0 h 55"/>
                <a:gd name="T18" fmla="*/ 24 w 65"/>
                <a:gd name="T19" fmla="*/ 0 h 55"/>
                <a:gd name="T20" fmla="*/ 33 w 65"/>
                <a:gd name="T21" fmla="*/ 2 h 55"/>
                <a:gd name="T22" fmla="*/ 43 w 65"/>
                <a:gd name="T23" fmla="*/ 5 h 55"/>
                <a:gd name="T24" fmla="*/ 52 w 65"/>
                <a:gd name="T25" fmla="*/ 10 h 55"/>
                <a:gd name="T26" fmla="*/ 55 w 65"/>
                <a:gd name="T27" fmla="*/ 17 h 55"/>
                <a:gd name="T28" fmla="*/ 50 w 65"/>
                <a:gd name="T29" fmla="*/ 27 h 55"/>
                <a:gd name="T30" fmla="*/ 33 w 65"/>
                <a:gd name="T31" fmla="*/ 40 h 55"/>
                <a:gd name="T32" fmla="*/ 0 w 6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55">
                  <a:moveTo>
                    <a:pt x="0" y="55"/>
                  </a:moveTo>
                  <a:lnTo>
                    <a:pt x="5" y="53"/>
                  </a:lnTo>
                  <a:lnTo>
                    <a:pt x="19" y="47"/>
                  </a:lnTo>
                  <a:lnTo>
                    <a:pt x="36" y="38"/>
                  </a:lnTo>
                  <a:lnTo>
                    <a:pt x="53" y="28"/>
                  </a:lnTo>
                  <a:lnTo>
                    <a:pt x="64" y="18"/>
                  </a:lnTo>
                  <a:lnTo>
                    <a:pt x="65" y="9"/>
                  </a:lnTo>
                  <a:lnTo>
                    <a:pt x="53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43" y="5"/>
                  </a:lnTo>
                  <a:lnTo>
                    <a:pt x="52" y="10"/>
                  </a:lnTo>
                  <a:lnTo>
                    <a:pt x="55" y="17"/>
                  </a:lnTo>
                  <a:lnTo>
                    <a:pt x="50" y="27"/>
                  </a:lnTo>
                  <a:lnTo>
                    <a:pt x="33" y="4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78"/>
            <p:cNvSpPr>
              <a:spLocks/>
            </p:cNvSpPr>
            <p:nvPr/>
          </p:nvSpPr>
          <p:spPr bwMode="auto">
            <a:xfrm>
              <a:off x="3162" y="2433"/>
              <a:ext cx="167" cy="62"/>
            </a:xfrm>
            <a:custGeom>
              <a:avLst/>
              <a:gdLst>
                <a:gd name="T0" fmla="*/ 167 w 167"/>
                <a:gd name="T1" fmla="*/ 62 h 62"/>
                <a:gd name="T2" fmla="*/ 78 w 167"/>
                <a:gd name="T3" fmla="*/ 0 h 62"/>
                <a:gd name="T4" fmla="*/ 0 w 167"/>
                <a:gd name="T5" fmla="*/ 27 h 62"/>
                <a:gd name="T6" fmla="*/ 78 w 167"/>
                <a:gd name="T7" fmla="*/ 4 h 62"/>
                <a:gd name="T8" fmla="*/ 167 w 167"/>
                <a:gd name="T9" fmla="*/ 62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" h="62">
                  <a:moveTo>
                    <a:pt x="167" y="62"/>
                  </a:moveTo>
                  <a:lnTo>
                    <a:pt x="78" y="0"/>
                  </a:lnTo>
                  <a:lnTo>
                    <a:pt x="0" y="27"/>
                  </a:lnTo>
                  <a:lnTo>
                    <a:pt x="78" y="4"/>
                  </a:lnTo>
                  <a:lnTo>
                    <a:pt x="16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79"/>
            <p:cNvSpPr>
              <a:spLocks/>
            </p:cNvSpPr>
            <p:nvPr/>
          </p:nvSpPr>
          <p:spPr bwMode="auto">
            <a:xfrm>
              <a:off x="3163" y="2459"/>
              <a:ext cx="117" cy="55"/>
            </a:xfrm>
            <a:custGeom>
              <a:avLst/>
              <a:gdLst>
                <a:gd name="T0" fmla="*/ 0 w 117"/>
                <a:gd name="T1" fmla="*/ 3 h 55"/>
                <a:gd name="T2" fmla="*/ 117 w 117"/>
                <a:gd name="T3" fmla="*/ 55 h 55"/>
                <a:gd name="T4" fmla="*/ 2 w 117"/>
                <a:gd name="T5" fmla="*/ 0 h 55"/>
                <a:gd name="T6" fmla="*/ 0 w 117"/>
                <a:gd name="T7" fmla="*/ 3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55">
                  <a:moveTo>
                    <a:pt x="0" y="3"/>
                  </a:moveTo>
                  <a:lnTo>
                    <a:pt x="117" y="5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80"/>
            <p:cNvSpPr>
              <a:spLocks/>
            </p:cNvSpPr>
            <p:nvPr/>
          </p:nvSpPr>
          <p:spPr bwMode="auto">
            <a:xfrm>
              <a:off x="3160" y="2467"/>
              <a:ext cx="115" cy="51"/>
            </a:xfrm>
            <a:custGeom>
              <a:avLst/>
              <a:gdLst>
                <a:gd name="T0" fmla="*/ 115 w 115"/>
                <a:gd name="T1" fmla="*/ 49 h 51"/>
                <a:gd name="T2" fmla="*/ 0 w 115"/>
                <a:gd name="T3" fmla="*/ 0 h 51"/>
                <a:gd name="T4" fmla="*/ 109 w 115"/>
                <a:gd name="T5" fmla="*/ 51 h 51"/>
                <a:gd name="T6" fmla="*/ 115 w 115"/>
                <a:gd name="T7" fmla="*/ 49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51">
                  <a:moveTo>
                    <a:pt x="115" y="49"/>
                  </a:moveTo>
                  <a:lnTo>
                    <a:pt x="0" y="0"/>
                  </a:lnTo>
                  <a:lnTo>
                    <a:pt x="109" y="51"/>
                  </a:lnTo>
                  <a:lnTo>
                    <a:pt x="11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81"/>
            <p:cNvSpPr>
              <a:spLocks/>
            </p:cNvSpPr>
            <p:nvPr/>
          </p:nvSpPr>
          <p:spPr bwMode="auto">
            <a:xfrm>
              <a:off x="3292" y="2432"/>
              <a:ext cx="86" cy="26"/>
            </a:xfrm>
            <a:custGeom>
              <a:avLst/>
              <a:gdLst>
                <a:gd name="T0" fmla="*/ 86 w 86"/>
                <a:gd name="T1" fmla="*/ 10 h 26"/>
                <a:gd name="T2" fmla="*/ 84 w 86"/>
                <a:gd name="T3" fmla="*/ 11 h 26"/>
                <a:gd name="T4" fmla="*/ 78 w 86"/>
                <a:gd name="T5" fmla="*/ 16 h 26"/>
                <a:gd name="T6" fmla="*/ 68 w 86"/>
                <a:gd name="T7" fmla="*/ 20 h 26"/>
                <a:gd name="T8" fmla="*/ 55 w 86"/>
                <a:gd name="T9" fmla="*/ 25 h 26"/>
                <a:gd name="T10" fmla="*/ 41 w 86"/>
                <a:gd name="T11" fmla="*/ 26 h 26"/>
                <a:gd name="T12" fmla="*/ 27 w 86"/>
                <a:gd name="T13" fmla="*/ 23 h 26"/>
                <a:gd name="T14" fmla="*/ 12 w 86"/>
                <a:gd name="T15" fmla="*/ 16 h 26"/>
                <a:gd name="T16" fmla="*/ 0 w 86"/>
                <a:gd name="T17" fmla="*/ 0 h 26"/>
                <a:gd name="T18" fmla="*/ 2 w 86"/>
                <a:gd name="T19" fmla="*/ 1 h 26"/>
                <a:gd name="T20" fmla="*/ 7 w 86"/>
                <a:gd name="T21" fmla="*/ 6 h 26"/>
                <a:gd name="T22" fmla="*/ 16 w 86"/>
                <a:gd name="T23" fmla="*/ 10 h 26"/>
                <a:gd name="T24" fmla="*/ 27 w 86"/>
                <a:gd name="T25" fmla="*/ 16 h 26"/>
                <a:gd name="T26" fmla="*/ 39 w 86"/>
                <a:gd name="T27" fmla="*/ 19 h 26"/>
                <a:gd name="T28" fmla="*/ 54 w 86"/>
                <a:gd name="T29" fmla="*/ 20 h 26"/>
                <a:gd name="T30" fmla="*/ 70 w 86"/>
                <a:gd name="T31" fmla="*/ 18 h 26"/>
                <a:gd name="T32" fmla="*/ 86 w 86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" h="26">
                  <a:moveTo>
                    <a:pt x="86" y="10"/>
                  </a:moveTo>
                  <a:lnTo>
                    <a:pt x="84" y="11"/>
                  </a:lnTo>
                  <a:lnTo>
                    <a:pt x="78" y="16"/>
                  </a:lnTo>
                  <a:lnTo>
                    <a:pt x="68" y="20"/>
                  </a:lnTo>
                  <a:lnTo>
                    <a:pt x="55" y="25"/>
                  </a:lnTo>
                  <a:lnTo>
                    <a:pt x="41" y="26"/>
                  </a:lnTo>
                  <a:lnTo>
                    <a:pt x="27" y="23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2" y="1"/>
                  </a:lnTo>
                  <a:lnTo>
                    <a:pt x="7" y="6"/>
                  </a:lnTo>
                  <a:lnTo>
                    <a:pt x="16" y="10"/>
                  </a:lnTo>
                  <a:lnTo>
                    <a:pt x="27" y="16"/>
                  </a:lnTo>
                  <a:lnTo>
                    <a:pt x="39" y="19"/>
                  </a:lnTo>
                  <a:lnTo>
                    <a:pt x="54" y="20"/>
                  </a:lnTo>
                  <a:lnTo>
                    <a:pt x="70" y="18"/>
                  </a:lnTo>
                  <a:lnTo>
                    <a:pt x="8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82"/>
            <p:cNvSpPr>
              <a:spLocks/>
            </p:cNvSpPr>
            <p:nvPr/>
          </p:nvSpPr>
          <p:spPr bwMode="auto">
            <a:xfrm>
              <a:off x="3292" y="2415"/>
              <a:ext cx="86" cy="26"/>
            </a:xfrm>
            <a:custGeom>
              <a:avLst/>
              <a:gdLst>
                <a:gd name="T0" fmla="*/ 86 w 86"/>
                <a:gd name="T1" fmla="*/ 10 h 26"/>
                <a:gd name="T2" fmla="*/ 84 w 86"/>
                <a:gd name="T3" fmla="*/ 12 h 26"/>
                <a:gd name="T4" fmla="*/ 78 w 86"/>
                <a:gd name="T5" fmla="*/ 15 h 26"/>
                <a:gd name="T6" fmla="*/ 68 w 86"/>
                <a:gd name="T7" fmla="*/ 21 h 26"/>
                <a:gd name="T8" fmla="*/ 55 w 86"/>
                <a:gd name="T9" fmla="*/ 24 h 26"/>
                <a:gd name="T10" fmla="*/ 41 w 86"/>
                <a:gd name="T11" fmla="*/ 26 h 26"/>
                <a:gd name="T12" fmla="*/ 27 w 86"/>
                <a:gd name="T13" fmla="*/ 23 h 26"/>
                <a:gd name="T14" fmla="*/ 12 w 86"/>
                <a:gd name="T15" fmla="*/ 15 h 26"/>
                <a:gd name="T16" fmla="*/ 0 w 86"/>
                <a:gd name="T17" fmla="*/ 0 h 26"/>
                <a:gd name="T18" fmla="*/ 2 w 86"/>
                <a:gd name="T19" fmla="*/ 1 h 26"/>
                <a:gd name="T20" fmla="*/ 7 w 86"/>
                <a:gd name="T21" fmla="*/ 5 h 26"/>
                <a:gd name="T22" fmla="*/ 16 w 86"/>
                <a:gd name="T23" fmla="*/ 10 h 26"/>
                <a:gd name="T24" fmla="*/ 27 w 86"/>
                <a:gd name="T25" fmla="*/ 15 h 26"/>
                <a:gd name="T26" fmla="*/ 39 w 86"/>
                <a:gd name="T27" fmla="*/ 18 h 26"/>
                <a:gd name="T28" fmla="*/ 54 w 86"/>
                <a:gd name="T29" fmla="*/ 19 h 26"/>
                <a:gd name="T30" fmla="*/ 70 w 86"/>
                <a:gd name="T31" fmla="*/ 17 h 26"/>
                <a:gd name="T32" fmla="*/ 86 w 86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" h="26">
                  <a:moveTo>
                    <a:pt x="86" y="10"/>
                  </a:moveTo>
                  <a:lnTo>
                    <a:pt x="84" y="12"/>
                  </a:lnTo>
                  <a:lnTo>
                    <a:pt x="78" y="15"/>
                  </a:lnTo>
                  <a:lnTo>
                    <a:pt x="68" y="21"/>
                  </a:lnTo>
                  <a:lnTo>
                    <a:pt x="55" y="24"/>
                  </a:lnTo>
                  <a:lnTo>
                    <a:pt x="41" y="26"/>
                  </a:lnTo>
                  <a:lnTo>
                    <a:pt x="27" y="23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2" y="1"/>
                  </a:lnTo>
                  <a:lnTo>
                    <a:pt x="7" y="5"/>
                  </a:lnTo>
                  <a:lnTo>
                    <a:pt x="16" y="10"/>
                  </a:lnTo>
                  <a:lnTo>
                    <a:pt x="27" y="15"/>
                  </a:lnTo>
                  <a:lnTo>
                    <a:pt x="39" y="18"/>
                  </a:lnTo>
                  <a:lnTo>
                    <a:pt x="54" y="19"/>
                  </a:lnTo>
                  <a:lnTo>
                    <a:pt x="70" y="17"/>
                  </a:lnTo>
                  <a:lnTo>
                    <a:pt x="8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83"/>
            <p:cNvSpPr>
              <a:spLocks/>
            </p:cNvSpPr>
            <p:nvPr/>
          </p:nvSpPr>
          <p:spPr bwMode="auto">
            <a:xfrm>
              <a:off x="3294" y="2404"/>
              <a:ext cx="73" cy="24"/>
            </a:xfrm>
            <a:custGeom>
              <a:avLst/>
              <a:gdLst>
                <a:gd name="T0" fmla="*/ 2 w 73"/>
                <a:gd name="T1" fmla="*/ 24 h 24"/>
                <a:gd name="T2" fmla="*/ 2 w 73"/>
                <a:gd name="T3" fmla="*/ 22 h 24"/>
                <a:gd name="T4" fmla="*/ 3 w 73"/>
                <a:gd name="T5" fmla="*/ 16 h 24"/>
                <a:gd name="T6" fmla="*/ 5 w 73"/>
                <a:gd name="T7" fmla="*/ 11 h 24"/>
                <a:gd name="T8" fmla="*/ 10 w 73"/>
                <a:gd name="T9" fmla="*/ 4 h 24"/>
                <a:gd name="T10" fmla="*/ 19 w 73"/>
                <a:gd name="T11" fmla="*/ 0 h 24"/>
                <a:gd name="T12" fmla="*/ 31 w 73"/>
                <a:gd name="T13" fmla="*/ 0 h 24"/>
                <a:gd name="T14" fmla="*/ 50 w 73"/>
                <a:gd name="T15" fmla="*/ 5 h 24"/>
                <a:gd name="T16" fmla="*/ 73 w 73"/>
                <a:gd name="T17" fmla="*/ 17 h 24"/>
                <a:gd name="T18" fmla="*/ 70 w 73"/>
                <a:gd name="T19" fmla="*/ 15 h 24"/>
                <a:gd name="T20" fmla="*/ 60 w 73"/>
                <a:gd name="T21" fmla="*/ 12 h 24"/>
                <a:gd name="T22" fmla="*/ 47 w 73"/>
                <a:gd name="T23" fmla="*/ 7 h 24"/>
                <a:gd name="T24" fmla="*/ 32 w 73"/>
                <a:gd name="T25" fmla="*/ 3 h 24"/>
                <a:gd name="T26" fmla="*/ 18 w 73"/>
                <a:gd name="T27" fmla="*/ 1 h 24"/>
                <a:gd name="T28" fmla="*/ 7 w 73"/>
                <a:gd name="T29" fmla="*/ 3 h 24"/>
                <a:gd name="T30" fmla="*/ 0 w 73"/>
                <a:gd name="T31" fmla="*/ 9 h 24"/>
                <a:gd name="T32" fmla="*/ 2 w 7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" h="24">
                  <a:moveTo>
                    <a:pt x="2" y="24"/>
                  </a:moveTo>
                  <a:lnTo>
                    <a:pt x="2" y="22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10" y="4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50" y="5"/>
                  </a:lnTo>
                  <a:lnTo>
                    <a:pt x="73" y="17"/>
                  </a:lnTo>
                  <a:lnTo>
                    <a:pt x="70" y="15"/>
                  </a:lnTo>
                  <a:lnTo>
                    <a:pt x="60" y="12"/>
                  </a:lnTo>
                  <a:lnTo>
                    <a:pt x="47" y="7"/>
                  </a:lnTo>
                  <a:lnTo>
                    <a:pt x="32" y="3"/>
                  </a:lnTo>
                  <a:lnTo>
                    <a:pt x="18" y="1"/>
                  </a:lnTo>
                  <a:lnTo>
                    <a:pt x="7" y="3"/>
                  </a:lnTo>
                  <a:lnTo>
                    <a:pt x="0" y="9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84"/>
            <p:cNvSpPr>
              <a:spLocks/>
            </p:cNvSpPr>
            <p:nvPr/>
          </p:nvSpPr>
          <p:spPr bwMode="auto">
            <a:xfrm>
              <a:off x="2323" y="2724"/>
              <a:ext cx="95" cy="29"/>
            </a:xfrm>
            <a:custGeom>
              <a:avLst/>
              <a:gdLst>
                <a:gd name="T0" fmla="*/ 95 w 95"/>
                <a:gd name="T1" fmla="*/ 11 h 29"/>
                <a:gd name="T2" fmla="*/ 93 w 95"/>
                <a:gd name="T3" fmla="*/ 13 h 29"/>
                <a:gd name="T4" fmla="*/ 85 w 95"/>
                <a:gd name="T5" fmla="*/ 17 h 29"/>
                <a:gd name="T6" fmla="*/ 74 w 95"/>
                <a:gd name="T7" fmla="*/ 22 h 29"/>
                <a:gd name="T8" fmla="*/ 61 w 95"/>
                <a:gd name="T9" fmla="*/ 26 h 29"/>
                <a:gd name="T10" fmla="*/ 46 w 95"/>
                <a:gd name="T11" fmla="*/ 29 h 29"/>
                <a:gd name="T12" fmla="*/ 30 w 95"/>
                <a:gd name="T13" fmla="*/ 25 h 29"/>
                <a:gd name="T14" fmla="*/ 15 w 95"/>
                <a:gd name="T15" fmla="*/ 16 h 29"/>
                <a:gd name="T16" fmla="*/ 0 w 95"/>
                <a:gd name="T17" fmla="*/ 0 h 29"/>
                <a:gd name="T18" fmla="*/ 3 w 95"/>
                <a:gd name="T19" fmla="*/ 2 h 29"/>
                <a:gd name="T20" fmla="*/ 8 w 95"/>
                <a:gd name="T21" fmla="*/ 5 h 29"/>
                <a:gd name="T22" fmla="*/ 17 w 95"/>
                <a:gd name="T23" fmla="*/ 11 h 29"/>
                <a:gd name="T24" fmla="*/ 29 w 95"/>
                <a:gd name="T25" fmla="*/ 16 h 29"/>
                <a:gd name="T26" fmla="*/ 43 w 95"/>
                <a:gd name="T27" fmla="*/ 21 h 29"/>
                <a:gd name="T28" fmla="*/ 60 w 95"/>
                <a:gd name="T29" fmla="*/ 22 h 29"/>
                <a:gd name="T30" fmla="*/ 77 w 95"/>
                <a:gd name="T31" fmla="*/ 19 h 29"/>
                <a:gd name="T32" fmla="*/ 95 w 95"/>
                <a:gd name="T33" fmla="*/ 1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5" h="29">
                  <a:moveTo>
                    <a:pt x="95" y="11"/>
                  </a:moveTo>
                  <a:lnTo>
                    <a:pt x="93" y="13"/>
                  </a:lnTo>
                  <a:lnTo>
                    <a:pt x="85" y="17"/>
                  </a:lnTo>
                  <a:lnTo>
                    <a:pt x="74" y="22"/>
                  </a:lnTo>
                  <a:lnTo>
                    <a:pt x="61" y="26"/>
                  </a:lnTo>
                  <a:lnTo>
                    <a:pt x="46" y="29"/>
                  </a:lnTo>
                  <a:lnTo>
                    <a:pt x="30" y="25"/>
                  </a:lnTo>
                  <a:lnTo>
                    <a:pt x="15" y="16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5"/>
                  </a:lnTo>
                  <a:lnTo>
                    <a:pt x="17" y="11"/>
                  </a:lnTo>
                  <a:lnTo>
                    <a:pt x="29" y="16"/>
                  </a:lnTo>
                  <a:lnTo>
                    <a:pt x="43" y="21"/>
                  </a:lnTo>
                  <a:lnTo>
                    <a:pt x="60" y="22"/>
                  </a:lnTo>
                  <a:lnTo>
                    <a:pt x="77" y="19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85"/>
            <p:cNvSpPr>
              <a:spLocks/>
            </p:cNvSpPr>
            <p:nvPr/>
          </p:nvSpPr>
          <p:spPr bwMode="auto">
            <a:xfrm>
              <a:off x="2323" y="2704"/>
              <a:ext cx="95" cy="29"/>
            </a:xfrm>
            <a:custGeom>
              <a:avLst/>
              <a:gdLst>
                <a:gd name="T0" fmla="*/ 95 w 95"/>
                <a:gd name="T1" fmla="*/ 12 h 29"/>
                <a:gd name="T2" fmla="*/ 93 w 95"/>
                <a:gd name="T3" fmla="*/ 14 h 29"/>
                <a:gd name="T4" fmla="*/ 85 w 95"/>
                <a:gd name="T5" fmla="*/ 19 h 29"/>
                <a:gd name="T6" fmla="*/ 74 w 95"/>
                <a:gd name="T7" fmla="*/ 23 h 29"/>
                <a:gd name="T8" fmla="*/ 61 w 95"/>
                <a:gd name="T9" fmla="*/ 28 h 29"/>
                <a:gd name="T10" fmla="*/ 46 w 95"/>
                <a:gd name="T11" fmla="*/ 29 h 29"/>
                <a:gd name="T12" fmla="*/ 30 w 95"/>
                <a:gd name="T13" fmla="*/ 26 h 29"/>
                <a:gd name="T14" fmla="*/ 15 w 95"/>
                <a:gd name="T15" fmla="*/ 17 h 29"/>
                <a:gd name="T16" fmla="*/ 0 w 95"/>
                <a:gd name="T17" fmla="*/ 0 h 29"/>
                <a:gd name="T18" fmla="*/ 3 w 95"/>
                <a:gd name="T19" fmla="*/ 2 h 29"/>
                <a:gd name="T20" fmla="*/ 8 w 95"/>
                <a:gd name="T21" fmla="*/ 7 h 29"/>
                <a:gd name="T22" fmla="*/ 17 w 95"/>
                <a:gd name="T23" fmla="*/ 12 h 29"/>
                <a:gd name="T24" fmla="*/ 29 w 95"/>
                <a:gd name="T25" fmla="*/ 18 h 29"/>
                <a:gd name="T26" fmla="*/ 43 w 95"/>
                <a:gd name="T27" fmla="*/ 21 h 29"/>
                <a:gd name="T28" fmla="*/ 60 w 95"/>
                <a:gd name="T29" fmla="*/ 23 h 29"/>
                <a:gd name="T30" fmla="*/ 77 w 95"/>
                <a:gd name="T31" fmla="*/ 20 h 29"/>
                <a:gd name="T32" fmla="*/ 95 w 95"/>
                <a:gd name="T33" fmla="*/ 12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5" h="29">
                  <a:moveTo>
                    <a:pt x="95" y="12"/>
                  </a:moveTo>
                  <a:lnTo>
                    <a:pt x="93" y="14"/>
                  </a:lnTo>
                  <a:lnTo>
                    <a:pt x="85" y="19"/>
                  </a:lnTo>
                  <a:lnTo>
                    <a:pt x="74" y="23"/>
                  </a:lnTo>
                  <a:lnTo>
                    <a:pt x="61" y="28"/>
                  </a:lnTo>
                  <a:lnTo>
                    <a:pt x="46" y="29"/>
                  </a:lnTo>
                  <a:lnTo>
                    <a:pt x="30" y="26"/>
                  </a:lnTo>
                  <a:lnTo>
                    <a:pt x="15" y="17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7"/>
                  </a:lnTo>
                  <a:lnTo>
                    <a:pt x="17" y="12"/>
                  </a:lnTo>
                  <a:lnTo>
                    <a:pt x="29" y="18"/>
                  </a:lnTo>
                  <a:lnTo>
                    <a:pt x="43" y="21"/>
                  </a:lnTo>
                  <a:lnTo>
                    <a:pt x="60" y="23"/>
                  </a:lnTo>
                  <a:lnTo>
                    <a:pt x="77" y="20"/>
                  </a:lnTo>
                  <a:lnTo>
                    <a:pt x="9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86"/>
            <p:cNvSpPr>
              <a:spLocks/>
            </p:cNvSpPr>
            <p:nvPr/>
          </p:nvSpPr>
          <p:spPr bwMode="auto">
            <a:xfrm>
              <a:off x="2327" y="2693"/>
              <a:ext cx="80" cy="26"/>
            </a:xfrm>
            <a:custGeom>
              <a:avLst/>
              <a:gdLst>
                <a:gd name="T0" fmla="*/ 1 w 80"/>
                <a:gd name="T1" fmla="*/ 26 h 26"/>
                <a:gd name="T2" fmla="*/ 1 w 80"/>
                <a:gd name="T3" fmla="*/ 24 h 26"/>
                <a:gd name="T4" fmla="*/ 2 w 80"/>
                <a:gd name="T5" fmla="*/ 19 h 26"/>
                <a:gd name="T6" fmla="*/ 5 w 80"/>
                <a:gd name="T7" fmla="*/ 11 h 26"/>
                <a:gd name="T8" fmla="*/ 11 w 80"/>
                <a:gd name="T9" fmla="*/ 4 h 26"/>
                <a:gd name="T10" fmla="*/ 21 w 80"/>
                <a:gd name="T11" fmla="*/ 0 h 26"/>
                <a:gd name="T12" fmla="*/ 34 w 80"/>
                <a:gd name="T13" fmla="*/ 0 h 26"/>
                <a:gd name="T14" fmla="*/ 54 w 80"/>
                <a:gd name="T15" fmla="*/ 5 h 26"/>
                <a:gd name="T16" fmla="*/ 80 w 80"/>
                <a:gd name="T17" fmla="*/ 19 h 26"/>
                <a:gd name="T18" fmla="*/ 76 w 80"/>
                <a:gd name="T19" fmla="*/ 16 h 26"/>
                <a:gd name="T20" fmla="*/ 66 w 80"/>
                <a:gd name="T21" fmla="*/ 12 h 26"/>
                <a:gd name="T22" fmla="*/ 52 w 80"/>
                <a:gd name="T23" fmla="*/ 8 h 26"/>
                <a:gd name="T24" fmla="*/ 35 w 80"/>
                <a:gd name="T25" fmla="*/ 2 h 26"/>
                <a:gd name="T26" fmla="*/ 20 w 80"/>
                <a:gd name="T27" fmla="*/ 1 h 26"/>
                <a:gd name="T28" fmla="*/ 6 w 80"/>
                <a:gd name="T29" fmla="*/ 3 h 26"/>
                <a:gd name="T30" fmla="*/ 0 w 80"/>
                <a:gd name="T31" fmla="*/ 11 h 26"/>
                <a:gd name="T32" fmla="*/ 1 w 80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26">
                  <a:moveTo>
                    <a:pt x="1" y="26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54" y="5"/>
                  </a:lnTo>
                  <a:lnTo>
                    <a:pt x="80" y="19"/>
                  </a:lnTo>
                  <a:lnTo>
                    <a:pt x="76" y="16"/>
                  </a:lnTo>
                  <a:lnTo>
                    <a:pt x="66" y="12"/>
                  </a:lnTo>
                  <a:lnTo>
                    <a:pt x="52" y="8"/>
                  </a:lnTo>
                  <a:lnTo>
                    <a:pt x="35" y="2"/>
                  </a:lnTo>
                  <a:lnTo>
                    <a:pt x="20" y="1"/>
                  </a:lnTo>
                  <a:lnTo>
                    <a:pt x="6" y="3"/>
                  </a:lnTo>
                  <a:lnTo>
                    <a:pt x="0" y="11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87"/>
            <p:cNvSpPr>
              <a:spLocks/>
            </p:cNvSpPr>
            <p:nvPr/>
          </p:nvSpPr>
          <p:spPr bwMode="auto">
            <a:xfrm>
              <a:off x="2677" y="2452"/>
              <a:ext cx="285" cy="74"/>
            </a:xfrm>
            <a:custGeom>
              <a:avLst/>
              <a:gdLst>
                <a:gd name="T0" fmla="*/ 0 w 285"/>
                <a:gd name="T1" fmla="*/ 74 h 74"/>
                <a:gd name="T2" fmla="*/ 285 w 285"/>
                <a:gd name="T3" fmla="*/ 0 h 74"/>
                <a:gd name="T4" fmla="*/ 0 w 285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5" h="74">
                  <a:moveTo>
                    <a:pt x="0" y="74"/>
                  </a:moveTo>
                  <a:lnTo>
                    <a:pt x="285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768" name="Line 6"/>
          <p:cNvSpPr>
            <a:spLocks noChangeShapeType="1"/>
          </p:cNvSpPr>
          <p:nvPr/>
        </p:nvSpPr>
        <p:spPr bwMode="auto">
          <a:xfrm flipH="1">
            <a:off x="1763713" y="4365625"/>
            <a:ext cx="10795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69" name="Line 7"/>
          <p:cNvSpPr>
            <a:spLocks noChangeShapeType="1"/>
          </p:cNvSpPr>
          <p:nvPr/>
        </p:nvSpPr>
        <p:spPr bwMode="auto">
          <a:xfrm flipH="1">
            <a:off x="1154113" y="4797425"/>
            <a:ext cx="39370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70" name="Line 8"/>
          <p:cNvSpPr>
            <a:spLocks noChangeShapeType="1"/>
          </p:cNvSpPr>
          <p:nvPr/>
        </p:nvSpPr>
        <p:spPr bwMode="auto">
          <a:xfrm flipH="1">
            <a:off x="2616200" y="4614863"/>
            <a:ext cx="1252538" cy="477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71" name="Line 9"/>
          <p:cNvSpPr>
            <a:spLocks noChangeShapeType="1"/>
          </p:cNvSpPr>
          <p:nvPr/>
        </p:nvSpPr>
        <p:spPr bwMode="auto">
          <a:xfrm flipH="1">
            <a:off x="1997075" y="5176838"/>
            <a:ext cx="465138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72" name="Line 10"/>
          <p:cNvSpPr>
            <a:spLocks noChangeShapeType="1"/>
          </p:cNvSpPr>
          <p:nvPr/>
        </p:nvSpPr>
        <p:spPr bwMode="auto">
          <a:xfrm flipH="1">
            <a:off x="2546350" y="6246813"/>
            <a:ext cx="323850" cy="139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6093"/>
      </p:ext>
    </p:extLst>
  </p:cSld>
  <p:clrMapOvr>
    <a:masterClrMapping/>
  </p:clrMapOvr>
  <p:transition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96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2604 0.0146 0.05208 0.02943 0.08628 0.05677 C 0.12048 0.08411 0.17812 0.12581 0.20538 0.16474 C 0.23264 0.20366 0.23628 0.21594 0.2493 0.29078 C 0.26232 0.36562 0.27291 0.49004 0.2835 0.61446 " pathEditMode="relative" ptsTypes="aaaaA">
                                      <p:cBhvr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968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C 0.00138 0.0241 0.00295 0.04819 -0.00139 0.0804 C -0.00573 0.11261 -0.02778 0.15964 -0.02605 0.1937 C -0.02431 0.22776 0.00277 0.22011 0.00954 0.28499 C 0.01631 0.34986 0.01562 0.46641 0.0151 0.58318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69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77 0.02037 L 0.76892 -0.3671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9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19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200000">
                                      <p:cBhvr>
                                        <p:cTn id="20" dur="500" fill="hold"/>
                                        <p:tgtEl>
                                          <p:spTgt spid="69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9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9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9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9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9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4" grpId="1"/>
      <p:bldP spid="69634" grpId="2"/>
      <p:bldP spid="69686" grpId="0"/>
      <p:bldP spid="69686" grpId="1"/>
      <p:bldP spid="69686" grpId="2"/>
      <p:bldP spid="69768" grpId="0" animBg="1"/>
      <p:bldP spid="69768" grpId="1" animBg="1"/>
      <p:bldP spid="69769" grpId="0" animBg="1"/>
      <p:bldP spid="69769" grpId="1" animBg="1"/>
      <p:bldP spid="69770" grpId="0" animBg="1"/>
      <p:bldP spid="69770" grpId="1" animBg="1"/>
      <p:bldP spid="69771" grpId="0" animBg="1"/>
      <p:bldP spid="69771" grpId="1" animBg="1"/>
      <p:bldP spid="69772" grpId="0" animBg="1"/>
      <p:bldP spid="6977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31" name="Freeform 2"/>
          <p:cNvSpPr>
            <a:spLocks/>
          </p:cNvSpPr>
          <p:nvPr/>
        </p:nvSpPr>
        <p:spPr bwMode="auto">
          <a:xfrm>
            <a:off x="1279563" y="294481"/>
            <a:ext cx="7416800" cy="5980113"/>
          </a:xfrm>
          <a:custGeom>
            <a:avLst/>
            <a:gdLst>
              <a:gd name="T0" fmla="*/ 2147483647 w 4672"/>
              <a:gd name="T1" fmla="*/ 2147483647 h 4264"/>
              <a:gd name="T2" fmla="*/ 2147483647 w 4672"/>
              <a:gd name="T3" fmla="*/ 2147483647 h 4264"/>
              <a:gd name="T4" fmla="*/ 2147483647 w 4672"/>
              <a:gd name="T5" fmla="*/ 0 h 4264"/>
              <a:gd name="T6" fmla="*/ 2147483647 w 4672"/>
              <a:gd name="T7" fmla="*/ 2147483647 h 4264"/>
              <a:gd name="T8" fmla="*/ 2147483647 w 4672"/>
              <a:gd name="T9" fmla="*/ 2147483647 h 4264"/>
              <a:gd name="T10" fmla="*/ 2147483647 w 4672"/>
              <a:gd name="T11" fmla="*/ 2147483647 h 4264"/>
              <a:gd name="T12" fmla="*/ 2147483647 w 4672"/>
              <a:gd name="T13" fmla="*/ 2147483647 h 4264"/>
              <a:gd name="T14" fmla="*/ 2147483647 w 4672"/>
              <a:gd name="T15" fmla="*/ 2147483647 h 4264"/>
              <a:gd name="T16" fmla="*/ 2147483647 w 4672"/>
              <a:gd name="T17" fmla="*/ 2147483647 h 4264"/>
              <a:gd name="T18" fmla="*/ 2147483647 w 4672"/>
              <a:gd name="T19" fmla="*/ 2147483647 h 4264"/>
              <a:gd name="T20" fmla="*/ 2147483647 w 4672"/>
              <a:gd name="T21" fmla="*/ 2147483647 h 4264"/>
              <a:gd name="T22" fmla="*/ 2147483647 w 4672"/>
              <a:gd name="T23" fmla="*/ 2147483647 h 4264"/>
              <a:gd name="T24" fmla="*/ 2147483647 w 4672"/>
              <a:gd name="T25" fmla="*/ 2147483647 h 4264"/>
              <a:gd name="T26" fmla="*/ 2147483647 w 4672"/>
              <a:gd name="T27" fmla="*/ 2147483647 h 4264"/>
              <a:gd name="T28" fmla="*/ 2147483647 w 4672"/>
              <a:gd name="T29" fmla="*/ 2147483647 h 4264"/>
              <a:gd name="T30" fmla="*/ 2147483647 w 4672"/>
              <a:gd name="T31" fmla="*/ 2147483647 h 4264"/>
              <a:gd name="T32" fmla="*/ 2147483647 w 4672"/>
              <a:gd name="T33" fmla="*/ 2147483647 h 4264"/>
              <a:gd name="T34" fmla="*/ 2147483647 w 4672"/>
              <a:gd name="T35" fmla="*/ 2147483647 h 4264"/>
              <a:gd name="T36" fmla="*/ 2147483647 w 4672"/>
              <a:gd name="T37" fmla="*/ 2147483647 h 4264"/>
              <a:gd name="T38" fmla="*/ 2147483647 w 4672"/>
              <a:gd name="T39" fmla="*/ 2147483647 h 4264"/>
              <a:gd name="T40" fmla="*/ 2147483647 w 4672"/>
              <a:gd name="T41" fmla="*/ 2147483647 h 4264"/>
              <a:gd name="T42" fmla="*/ 2147483647 w 4672"/>
              <a:gd name="T43" fmla="*/ 2147483647 h 4264"/>
              <a:gd name="T44" fmla="*/ 0 w 4672"/>
              <a:gd name="T45" fmla="*/ 2147483647 h 4264"/>
              <a:gd name="T46" fmla="*/ 2147483647 w 4672"/>
              <a:gd name="T47" fmla="*/ 2147483647 h 426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672" h="4264">
                <a:moveTo>
                  <a:pt x="1225" y="408"/>
                </a:moveTo>
                <a:lnTo>
                  <a:pt x="1542" y="1315"/>
                </a:lnTo>
                <a:lnTo>
                  <a:pt x="2268" y="0"/>
                </a:lnTo>
                <a:lnTo>
                  <a:pt x="1542" y="1315"/>
                </a:lnTo>
                <a:lnTo>
                  <a:pt x="3992" y="453"/>
                </a:lnTo>
                <a:lnTo>
                  <a:pt x="1542" y="1315"/>
                </a:lnTo>
                <a:lnTo>
                  <a:pt x="4264" y="2222"/>
                </a:lnTo>
                <a:lnTo>
                  <a:pt x="1542" y="1315"/>
                </a:lnTo>
                <a:lnTo>
                  <a:pt x="3538" y="2812"/>
                </a:lnTo>
                <a:lnTo>
                  <a:pt x="1542" y="1315"/>
                </a:lnTo>
                <a:lnTo>
                  <a:pt x="3720" y="3447"/>
                </a:lnTo>
                <a:lnTo>
                  <a:pt x="1542" y="1315"/>
                </a:lnTo>
                <a:lnTo>
                  <a:pt x="4672" y="4173"/>
                </a:lnTo>
                <a:lnTo>
                  <a:pt x="1542" y="1315"/>
                </a:lnTo>
                <a:lnTo>
                  <a:pt x="2268" y="3810"/>
                </a:lnTo>
                <a:lnTo>
                  <a:pt x="1542" y="1315"/>
                </a:lnTo>
                <a:lnTo>
                  <a:pt x="1452" y="4264"/>
                </a:lnTo>
                <a:lnTo>
                  <a:pt x="1542" y="1315"/>
                </a:lnTo>
                <a:lnTo>
                  <a:pt x="1315" y="2812"/>
                </a:lnTo>
                <a:lnTo>
                  <a:pt x="1542" y="1315"/>
                </a:lnTo>
                <a:lnTo>
                  <a:pt x="272" y="3538"/>
                </a:lnTo>
                <a:lnTo>
                  <a:pt x="1542" y="1315"/>
                </a:lnTo>
                <a:lnTo>
                  <a:pt x="0" y="2177"/>
                </a:lnTo>
                <a:lnTo>
                  <a:pt x="1542" y="1315"/>
                </a:lnTo>
              </a:path>
            </a:pathLst>
          </a:custGeom>
          <a:noFill/>
          <a:ln w="57150" cap="rnd" cmpd="sng">
            <a:solidFill>
              <a:srgbClr val="009C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29" name="Text Box 3"/>
          <p:cNvSpPr txBox="1">
            <a:spLocks noChangeArrowheads="1"/>
          </p:cNvSpPr>
          <p:nvPr/>
        </p:nvSpPr>
        <p:spPr bwMode="auto">
          <a:xfrm>
            <a:off x="3833928" y="5669650"/>
            <a:ext cx="21648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600" dirty="0" smtClean="0">
                <a:solidFill>
                  <a:srgbClr val="00CCFF"/>
                </a:solidFill>
                <a:latin typeface="Arial Black" pitchFamily="34" charset="0"/>
              </a:rPr>
              <a:t>Connecting Wires</a:t>
            </a:r>
            <a:endParaRPr lang="en-GB" sz="1600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108626" y="1125538"/>
            <a:ext cx="49680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 Black" pitchFamily="34" charset="0"/>
              </a:rPr>
              <a:t>Tackling the Project: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 Black" pitchFamily="34" charset="0"/>
              </a:rPr>
              <a:t>1. Buying the Equipment</a:t>
            </a:r>
            <a:endParaRPr lang="en-GB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7417" name="Text Box 6"/>
          <p:cNvSpPr txBox="1">
            <a:spLocks noChangeArrowheads="1"/>
          </p:cNvSpPr>
          <p:nvPr/>
        </p:nvSpPr>
        <p:spPr bwMode="auto">
          <a:xfrm>
            <a:off x="96290" y="3376871"/>
            <a:ext cx="23665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dirty="0" smtClean="0">
                <a:solidFill>
                  <a:srgbClr val="00CCFF"/>
                </a:solidFill>
                <a:latin typeface="Arial Black" pitchFamily="34" charset="0"/>
              </a:rPr>
              <a:t>CD-ROMS (Doors)</a:t>
            </a:r>
            <a:endParaRPr lang="en-GB" sz="1800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57418" name="Text Box 7"/>
          <p:cNvSpPr txBox="1">
            <a:spLocks noChangeArrowheads="1"/>
          </p:cNvSpPr>
          <p:nvPr/>
        </p:nvSpPr>
        <p:spPr bwMode="auto">
          <a:xfrm>
            <a:off x="2436006" y="4274452"/>
            <a:ext cx="14991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dirty="0" smtClean="0">
                <a:solidFill>
                  <a:srgbClr val="00CCFF"/>
                </a:solidFill>
                <a:latin typeface="Arial Black" pitchFamily="34" charset="0"/>
              </a:rPr>
              <a:t>Push </a:t>
            </a:r>
          </a:p>
          <a:p>
            <a:pPr algn="ctr"/>
            <a:r>
              <a:rPr lang="en-GB" dirty="0" smtClean="0">
                <a:solidFill>
                  <a:srgbClr val="00CCFF"/>
                </a:solidFill>
                <a:latin typeface="Arial Black" pitchFamily="34" charset="0"/>
              </a:rPr>
              <a:t>Buttons</a:t>
            </a:r>
            <a:endParaRPr lang="en-GB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57419" name="Text Box 8"/>
          <p:cNvSpPr txBox="1">
            <a:spLocks noChangeArrowheads="1"/>
          </p:cNvSpPr>
          <p:nvPr/>
        </p:nvSpPr>
        <p:spPr bwMode="auto">
          <a:xfrm>
            <a:off x="476198" y="5331897"/>
            <a:ext cx="2385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1800" dirty="0" smtClean="0">
                <a:solidFill>
                  <a:srgbClr val="00CCFF"/>
                </a:solidFill>
                <a:latin typeface="Arial Black" pitchFamily="34" charset="0"/>
              </a:rPr>
              <a:t>Wood (A Lot of it)</a:t>
            </a:r>
            <a:endParaRPr lang="en-GB" sz="1800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57420" name="Text Box 9"/>
          <p:cNvSpPr txBox="1">
            <a:spLocks noChangeArrowheads="1"/>
          </p:cNvSpPr>
          <p:nvPr/>
        </p:nvSpPr>
        <p:spPr bwMode="auto">
          <a:xfrm>
            <a:off x="2878627" y="6289336"/>
            <a:ext cx="1157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dirty="0" smtClean="0">
                <a:solidFill>
                  <a:srgbClr val="00CCFF"/>
                </a:solidFill>
                <a:latin typeface="Arial Black" pitchFamily="34" charset="0"/>
              </a:rPr>
              <a:t>Motor</a:t>
            </a:r>
            <a:endParaRPr lang="en-GB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57422" name="Text Box 10"/>
          <p:cNvSpPr txBox="1">
            <a:spLocks noChangeArrowheads="1"/>
          </p:cNvSpPr>
          <p:nvPr/>
        </p:nvSpPr>
        <p:spPr bwMode="auto">
          <a:xfrm>
            <a:off x="7637172" y="3284538"/>
            <a:ext cx="184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57423" name="Text Box 11"/>
          <p:cNvSpPr txBox="1">
            <a:spLocks noChangeArrowheads="1"/>
          </p:cNvSpPr>
          <p:nvPr/>
        </p:nvSpPr>
        <p:spPr bwMode="auto">
          <a:xfrm>
            <a:off x="6860414" y="4061766"/>
            <a:ext cx="12105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dirty="0" smtClean="0">
                <a:solidFill>
                  <a:srgbClr val="00CCFF"/>
                </a:solidFill>
                <a:latin typeface="Arial Black" pitchFamily="34" charset="0"/>
              </a:rPr>
              <a:t>Pulley</a:t>
            </a:r>
            <a:endParaRPr lang="en-GB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57425" name="Text Box 13"/>
          <p:cNvSpPr txBox="1">
            <a:spLocks noChangeArrowheads="1"/>
          </p:cNvSpPr>
          <p:nvPr/>
        </p:nvSpPr>
        <p:spPr bwMode="auto">
          <a:xfrm>
            <a:off x="7910222" y="6400800"/>
            <a:ext cx="184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GB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57426" name="Text Box 14"/>
          <p:cNvSpPr txBox="1">
            <a:spLocks noChangeArrowheads="1"/>
          </p:cNvSpPr>
          <p:nvPr/>
        </p:nvSpPr>
        <p:spPr bwMode="auto">
          <a:xfrm>
            <a:off x="7135624" y="467101"/>
            <a:ext cx="1372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dirty="0" smtClean="0">
                <a:solidFill>
                  <a:srgbClr val="00CCFF"/>
                </a:solidFill>
                <a:latin typeface="Arial Black" pitchFamily="34" charset="0"/>
              </a:rPr>
              <a:t>DC Fan</a:t>
            </a:r>
            <a:endParaRPr lang="en-GB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57427" name="Text Box 15"/>
          <p:cNvSpPr txBox="1">
            <a:spLocks noChangeArrowheads="1"/>
          </p:cNvSpPr>
          <p:nvPr/>
        </p:nvSpPr>
        <p:spPr bwMode="auto">
          <a:xfrm>
            <a:off x="1357409" y="397946"/>
            <a:ext cx="2601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dirty="0" smtClean="0">
                <a:solidFill>
                  <a:srgbClr val="00CCFF"/>
                </a:solidFill>
                <a:latin typeface="Arial Black" pitchFamily="34" charset="0"/>
              </a:rPr>
              <a:t>Bump Sensors</a:t>
            </a:r>
            <a:endParaRPr lang="en-GB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57428" name="Text Box 16"/>
          <p:cNvSpPr txBox="1">
            <a:spLocks noChangeArrowheads="1"/>
          </p:cNvSpPr>
          <p:nvPr/>
        </p:nvSpPr>
        <p:spPr bwMode="auto">
          <a:xfrm>
            <a:off x="3591142" y="-7344"/>
            <a:ext cx="3042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 dirty="0" smtClean="0">
                <a:solidFill>
                  <a:srgbClr val="00CCFF"/>
                </a:solidFill>
                <a:latin typeface="Arial Black" pitchFamily="34" charset="0"/>
              </a:rPr>
              <a:t>Temperature Sensor</a:t>
            </a:r>
            <a:endParaRPr lang="en-GB" sz="2000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414747" y="5180372"/>
            <a:ext cx="891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 dirty="0" smtClean="0">
                <a:solidFill>
                  <a:srgbClr val="00CCFF"/>
                </a:solidFill>
                <a:latin typeface="Arial Black" pitchFamily="34" charset="0"/>
              </a:rPr>
              <a:t>Rope</a:t>
            </a:r>
            <a:endParaRPr lang="en-GB" sz="2000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909073" y="3146038"/>
            <a:ext cx="8515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dirty="0" smtClean="0">
                <a:solidFill>
                  <a:srgbClr val="00CCFF"/>
                </a:solidFill>
                <a:latin typeface="Arial Black" pitchFamily="34" charset="0"/>
              </a:rPr>
              <a:t>LED</a:t>
            </a:r>
            <a:endParaRPr lang="en-GB" dirty="0">
              <a:solidFill>
                <a:srgbClr val="00CCFF"/>
              </a:solidFill>
              <a:latin typeface="Arial Black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620714" y="6161203"/>
            <a:ext cx="1488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dirty="0" smtClean="0">
                <a:solidFill>
                  <a:srgbClr val="00CCFF"/>
                </a:solidFill>
                <a:latin typeface="Arial Black" pitchFamily="34" charset="0"/>
              </a:rPr>
              <a:t>Camera</a:t>
            </a:r>
            <a:endParaRPr lang="en-GB" dirty="0">
              <a:solidFill>
                <a:srgbClr val="00CC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16954"/>
      </p:ext>
    </p:extLst>
  </p:cSld>
  <p:clrMapOvr>
    <a:masterClrMapping/>
  </p:clrMapOvr>
  <p:transition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800"/>
                                        <p:tgtEl>
                                          <p:spTgt spid="5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 nodePh="1">
                                  <p:stCondLst>
                                    <p:cond delay="16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31" grpId="0" animBg="1"/>
      <p:bldP spid="57429" grpId="0"/>
      <p:bldP spid="57417" grpId="0"/>
      <p:bldP spid="57418" grpId="0"/>
      <p:bldP spid="57419" grpId="0"/>
      <p:bldP spid="57420" grpId="0"/>
      <p:bldP spid="57422" grpId="0"/>
      <p:bldP spid="57423" grpId="0"/>
      <p:bldP spid="57425" grpId="0"/>
      <p:bldP spid="57426" grpId="0"/>
      <p:bldP spid="57427" grpId="0"/>
      <p:bldP spid="57428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23925" y="2566988"/>
            <a:ext cx="1200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1963738" y="2566988"/>
            <a:ext cx="7254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68614" name="Text Box 4"/>
          <p:cNvSpPr txBox="1">
            <a:spLocks noChangeArrowheads="1"/>
          </p:cNvSpPr>
          <p:nvPr/>
        </p:nvSpPr>
        <p:spPr bwMode="auto">
          <a:xfrm>
            <a:off x="2495550" y="2566988"/>
            <a:ext cx="996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Arial Black" pitchFamily="34" charset="0"/>
              </a:rPr>
              <a:t>g</a:t>
            </a:r>
          </a:p>
        </p:txBody>
      </p:sp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3309938" y="2566988"/>
            <a:ext cx="996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Arial Black" pitchFamily="34" charset="0"/>
              </a:rPr>
              <a:t>a</a:t>
            </a:r>
          </a:p>
        </p:txBody>
      </p:sp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4121150" y="2566988"/>
            <a:ext cx="996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Arial Black" pitchFamily="34" charset="0"/>
              </a:rPr>
              <a:t>n</a:t>
            </a:r>
          </a:p>
        </p:txBody>
      </p:sp>
      <p:sp>
        <p:nvSpPr>
          <p:cNvPr id="68617" name="Text Box 7"/>
          <p:cNvSpPr txBox="1">
            <a:spLocks noChangeArrowheads="1"/>
          </p:cNvSpPr>
          <p:nvPr/>
        </p:nvSpPr>
        <p:spPr bwMode="auto">
          <a:xfrm>
            <a:off x="4921250" y="2566988"/>
            <a:ext cx="590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Arial Black" pitchFamily="34" charset="0"/>
              </a:rPr>
              <a:t>i</a:t>
            </a:r>
          </a:p>
        </p:txBody>
      </p:sp>
      <p:sp>
        <p:nvSpPr>
          <p:cNvPr id="68618" name="Text Box 8"/>
          <p:cNvSpPr txBox="1">
            <a:spLocks noChangeArrowheads="1"/>
          </p:cNvSpPr>
          <p:nvPr/>
        </p:nvSpPr>
        <p:spPr bwMode="auto">
          <a:xfrm>
            <a:off x="5330825" y="2566988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Arial Black" pitchFamily="34" charset="0"/>
              </a:rPr>
              <a:t>z</a:t>
            </a:r>
          </a:p>
        </p:txBody>
      </p:sp>
      <p:sp>
        <p:nvSpPr>
          <p:cNvPr id="68619" name="Text Box 9"/>
          <p:cNvSpPr txBox="1">
            <a:spLocks noChangeArrowheads="1"/>
          </p:cNvSpPr>
          <p:nvPr/>
        </p:nvSpPr>
        <p:spPr bwMode="auto">
          <a:xfrm>
            <a:off x="6011863" y="2566988"/>
            <a:ext cx="590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Arial Black" pitchFamily="34" charset="0"/>
              </a:rPr>
              <a:t>i</a:t>
            </a:r>
          </a:p>
        </p:txBody>
      </p:sp>
      <p:sp>
        <p:nvSpPr>
          <p:cNvPr id="68620" name="Text Box 10"/>
          <p:cNvSpPr txBox="1">
            <a:spLocks noChangeArrowheads="1"/>
          </p:cNvSpPr>
          <p:nvPr/>
        </p:nvSpPr>
        <p:spPr bwMode="auto">
          <a:xfrm>
            <a:off x="6421438" y="2566988"/>
            <a:ext cx="996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Arial Black" pitchFamily="34" charset="0"/>
              </a:rPr>
              <a:t>n</a:t>
            </a:r>
          </a:p>
        </p:txBody>
      </p:sp>
      <p:sp>
        <p:nvSpPr>
          <p:cNvPr id="68621" name="Text Box 11"/>
          <p:cNvSpPr txBox="1">
            <a:spLocks noChangeArrowheads="1"/>
          </p:cNvSpPr>
          <p:nvPr/>
        </p:nvSpPr>
        <p:spPr bwMode="auto">
          <a:xfrm>
            <a:off x="7235825" y="2566988"/>
            <a:ext cx="996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Arial Black" pitchFamily="34" charset="0"/>
              </a:rPr>
              <a:t>g</a:t>
            </a:r>
          </a:p>
        </p:txBody>
      </p:sp>
      <p:sp>
        <p:nvSpPr>
          <p:cNvPr id="68625" name="Text Box 12"/>
          <p:cNvSpPr txBox="1">
            <a:spLocks noChangeArrowheads="1"/>
          </p:cNvSpPr>
          <p:nvPr/>
        </p:nvSpPr>
        <p:spPr bwMode="auto">
          <a:xfrm>
            <a:off x="336550" y="144463"/>
            <a:ext cx="23510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Arial Black" pitchFamily="34" charset="0"/>
              </a:rPr>
              <a:t>ran</a:t>
            </a:r>
          </a:p>
        </p:txBody>
      </p:sp>
      <p:sp>
        <p:nvSpPr>
          <p:cNvPr id="68626" name="Text Box 13"/>
          <p:cNvSpPr txBox="1">
            <a:spLocks noChangeArrowheads="1"/>
          </p:cNvSpPr>
          <p:nvPr/>
        </p:nvSpPr>
        <p:spPr bwMode="auto">
          <a:xfrm>
            <a:off x="2908300" y="144463"/>
            <a:ext cx="2216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Arial Black" pitchFamily="34" charset="0"/>
              </a:rPr>
              <a:t>gig</a:t>
            </a:r>
          </a:p>
        </p:txBody>
      </p:sp>
      <p:sp>
        <p:nvSpPr>
          <p:cNvPr id="68627" name="Text Box 14"/>
          <p:cNvSpPr txBox="1">
            <a:spLocks noChangeArrowheads="1"/>
          </p:cNvSpPr>
          <p:nvPr/>
        </p:nvSpPr>
        <p:spPr bwMode="auto">
          <a:xfrm>
            <a:off x="5348288" y="144463"/>
            <a:ext cx="1403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Arial Black" pitchFamily="34" charset="0"/>
              </a:rPr>
              <a:t>in</a:t>
            </a:r>
          </a:p>
        </p:txBody>
      </p:sp>
      <p:sp>
        <p:nvSpPr>
          <p:cNvPr id="68628" name="Text Box 15"/>
          <p:cNvSpPr txBox="1">
            <a:spLocks noChangeArrowheads="1"/>
          </p:cNvSpPr>
          <p:nvPr/>
        </p:nvSpPr>
        <p:spPr bwMode="auto">
          <a:xfrm>
            <a:off x="6967538" y="144463"/>
            <a:ext cx="1878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Arial Black" pitchFamily="34" charset="0"/>
              </a:rPr>
              <a:t>Oz</a:t>
            </a:r>
          </a:p>
        </p:txBody>
      </p:sp>
    </p:spTree>
    <p:extLst>
      <p:ext uri="{BB962C8B-B14F-4D97-AF65-F5344CB8AC3E}">
        <p14:creationId xmlns:p14="http://schemas.microsoft.com/office/powerpoint/2010/main" val="3574193800"/>
      </p:ext>
    </p:extLst>
  </p:cSld>
  <p:clrMapOvr>
    <a:masterClrMapping/>
  </p:clrMapOvr>
  <p:transition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7 -1.48148E-6 C -0.00365 -0.03518 0.01354 -0.17754 -0.02101 -0.21088 C -0.05556 -0.24421 -0.18021 -0.17685 -0.20746 -0.2 C -0.23472 -0.22315 -0.18871 -0.31829 -0.18403 -0.3493 " pathEditMode="relative" rAng="0" ptsTypes="aaaa">
                                      <p:cBhvr>
                                        <p:cTn id="8" dur="2000" spd="-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74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-1.48148E-6 C 0.00018 -0.02454 0.01789 -0.11458 0.00139 -0.14745 C -0.0151 -0.18032 -0.0783 -0.15069 -0.09861 -0.19722 C -0.11892 -0.24375 -0.09548 -0.38588 -0.12031 -0.42616 C -0.14514 -0.46643 -0.22309 -0.45393 -0.24739 -0.43935 C -0.2717 -0.42477 -0.27048 -0.38657 -0.26666 -0.33842 " pathEditMode="relative" rAng="0" ptsTypes="aaaaaa">
                                      <p:cBhvr>
                                        <p:cTn id="12" dur="2000" spd="-100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-233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2.59259E-6 C 0.0033 -0.06713 0.00677 -0.13426 0.00121 -0.16759 C -0.00434 -0.20092 0.02899 -0.19976 -0.03333 -0.2 C -0.09566 -0.20023 -0.28681 -0.17407 -0.37309 -0.16921 C -0.45938 -0.16435 -0.52674 -0.1618 -0.55139 -0.17083 C -0.57604 -0.17986 -0.52674 -0.19305 -0.52066 -0.22384 C -0.51458 -0.25463 -0.51511 -0.30509 -0.51545 -0.35555 " pathEditMode="relative" ptsTypes="aaaaaaA">
                                      <p:cBhvr>
                                        <p:cTn id="16" dur="2000" spd="-100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C -0.00087 -0.0243 -0.01215 -0.11042 -0.00555 -0.14583 C 0.00104 -0.18125 0.03108 -0.17847 0.03924 -0.2125 C 0.0474 -0.24653 0.04236 -0.32083 0.04306 -0.3493 " pathEditMode="relative" rAng="0" ptsTypes="aaaa">
                                      <p:cBhvr>
                                        <p:cTn id="21" dur="2000" spd="-100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-1747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decel="100000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0555 -0.0662 0.01111 -0.13241 -0.00261 -0.16065 C -0.01632 -0.18889 -0.05608 -0.16782 -0.08212 -0.16921 C -0.10816 -0.1706 -0.1507 -0.16273 -0.15903 -0.16921 C -0.16736 -0.17569 -0.13664 -0.17662 -0.13212 -0.20856 C -0.12761 -0.24051 -0.13195 -0.32963 -0.13195 -0.36134 " pathEditMode="relative" rAng="0" ptsTypes="aaaaaa">
                                      <p:cBhvr>
                                        <p:cTn id="31" dur="2000" spd="-100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-1807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0.00486 -0.06481 0.00972 -0.12963 0.00521 -0.16065 C 0.00069 -0.19166 0.03073 -0.18935 -0.02691 -0.18634 C -0.08455 -0.18333 -0.28437 -0.14838 -0.34097 -0.1419 C -0.39757 -0.13541 -0.36632 -0.11227 -0.36667 -0.14699 C -0.36701 -0.18171 -0.35538 -0.2662 -0.34358 -0.35046 " pathEditMode="relative" ptsTypes="aaaaaA">
                                      <p:cBhvr>
                                        <p:cTn id="35" dur="2000" spd="-100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0156 -0.02106 -0.00313 -0.04213 1.66667E-6 -0.06667 C 0.00312 -0.0912 1.66667E-6 -0.13449 0.0191 -0.14699 C 0.03819 -0.15949 0.08576 -0.14467 0.11406 -0.1419 C 0.14236 -0.13912 0.17274 -0.12824 0.18837 -0.12986 C 0.20399 -0.13148 0.20764 -0.13634 0.20764 -0.15208 C 0.20764 -0.16782 0.1934 -0.18889 0.18837 -0.22384 C 0.18333 -0.25879 0.17934 -0.33264 0.17691 -0.36134 " pathEditMode="relative" rAng="0" ptsTypes="aaaaaaaa">
                                      <p:cBhvr>
                                        <p:cTn id="40" dur="2000" spd="-100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807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" decel="100000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-1.48148E-6 C -0.00139 -0.05949 -0.00261 -0.11805 0.01024 -0.14583 C 0.02309 -0.17338 0.06736 -0.14421 0.07691 -0.16597 C 0.08646 -0.18773 0.07048 -0.23588 0.06788 -0.27523 C 0.06527 -0.31458 0.07361 -0.37592 0.06146 -0.40231 C 0.0493 -0.4287 0.01562 -0.43148 -0.00521 -0.4331 C -0.02604 -0.43472 -0.05261 -0.42685 -0.06407 -0.4125 C -0.07552 -0.39815 -0.07223 -0.36088 -0.07431 -0.34722 " pathEditMode="relative" rAng="0" ptsTypes="aaaaaaaa">
                                      <p:cBhvr>
                                        <p:cTn id="50" dur="2000" spd="-100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0659 -0.02639 -0.02292 -0.12454 0.03975 -0.15787 C 0.10243 -0.1912 0.27899 -0.19259 0.37569 -0.2 C 0.47239 -0.20741 0.57291 -0.17639 0.62048 -0.20231 C 0.66805 -0.22824 0.65295 -0.32407 0.66146 -0.35602 " pathEditMode="relative" rAng="0" ptsTypes="aaaaa">
                                      <p:cBhvr>
                                        <p:cTn id="55" dur="2000" spd="-100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-1780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-0.00138 -0.03379 -0.0026 -0.06713 8.33333E-7 -0.09398 C 0.00261 -0.12106 -0.00711 -0.15162 0.01528 -0.1625 C 0.03768 -0.17338 0.10226 -0.16527 0.13455 -0.15902 C 0.16684 -0.15277 0.18195 -0.125 0.20903 -0.12476 C 0.23612 -0.12453 0.27761 -0.14583 0.2974 -0.1574 C 0.31719 -0.16898 0.32848 -0.18217 0.32813 -0.1949 C 0.32778 -0.20764 0.30122 -0.20671 0.2948 -0.23426 C 0.28837 -0.2618 0.28907 -0.31134 0.28976 -0.36064 " pathEditMode="relative" ptsTypes="aaaaaaaaA">
                                      <p:cBhvr>
                                        <p:cTn id="59" dur="2000" spd="-100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" decel="100000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67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" decel="100000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2" grpId="1"/>
      <p:bldP spid="68613" grpId="0"/>
      <p:bldP spid="68613" grpId="1"/>
      <p:bldP spid="68614" grpId="0"/>
      <p:bldP spid="68614" grpId="1"/>
      <p:bldP spid="68615" grpId="0"/>
      <p:bldP spid="68615" grpId="1"/>
      <p:bldP spid="68616" grpId="0"/>
      <p:bldP spid="68616" grpId="1"/>
      <p:bldP spid="68617" grpId="0"/>
      <p:bldP spid="68617" grpId="1"/>
      <p:bldP spid="68618" grpId="0"/>
      <p:bldP spid="68618" grpId="1"/>
      <p:bldP spid="68619" grpId="0"/>
      <p:bldP spid="68619" grpId="1"/>
      <p:bldP spid="68620" grpId="0"/>
      <p:bldP spid="68620" grpId="1"/>
      <p:bldP spid="68621" grpId="0"/>
      <p:bldP spid="68621" grpId="1"/>
      <p:bldP spid="68625" grpId="0"/>
      <p:bldP spid="68626" grpId="0"/>
      <p:bldP spid="68627" grpId="0"/>
      <p:bldP spid="686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6694" y="2967335"/>
            <a:ext cx="507061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Software Phase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Output: What inputs?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299">
            <a:off x="925430" y="624648"/>
            <a:ext cx="1565787" cy="1941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0887">
            <a:off x="5486400" y="685800"/>
            <a:ext cx="2627842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552">
            <a:off x="3406693" y="4765952"/>
            <a:ext cx="1778433" cy="15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12383"/>
      </p:ext>
    </p:extLst>
  </p:cSld>
  <p:clrMapOvr>
    <a:masterClrMapping/>
  </p:clrMapOvr>
  <p:transition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Calls: L1,L2,L3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077201" cy="535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291"/>
                <a:gridCol w="734291"/>
                <a:gridCol w="734291"/>
                <a:gridCol w="734291"/>
                <a:gridCol w="734291"/>
                <a:gridCol w="734291"/>
                <a:gridCol w="734291"/>
                <a:gridCol w="734291"/>
                <a:gridCol w="734291"/>
                <a:gridCol w="734291"/>
                <a:gridCol w="734291"/>
              </a:tblGrid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DISP0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L3</a:t>
                      </a:r>
                      <a:endParaRPr lang="en-US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1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335223"/>
              </p:ext>
            </p:extLst>
          </p:nvPr>
        </p:nvGraphicFramePr>
        <p:xfrm>
          <a:off x="457200" y="1752600"/>
          <a:ext cx="82295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0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399"/>
          <a:ext cx="8229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DISP1</a:t>
                      </a:r>
                      <a:endParaRPr lang="en-US" dirty="0"/>
                    </a:p>
                  </a:txBody>
                  <a:tcPr/>
                </a:tc>
              </a:tr>
              <a:tr h="320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03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03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3733800"/>
            <a:ext cx="67058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Sensors are on one at a time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42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Motor </a:t>
            </a:r>
            <a:r>
              <a:rPr lang="en-US" dirty="0" smtClean="0"/>
              <a:t>Direction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3363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437061">
                <a:tc>
                  <a:txBody>
                    <a:bodyPr/>
                    <a:lstStyle/>
                    <a:p>
                      <a:r>
                        <a:rPr lang="en-US" dirty="0" smtClean="0"/>
                        <a:t>DISP0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</a:t>
                      </a:r>
                      <a:endParaRPr lang="en-US" dirty="0"/>
                    </a:p>
                  </a:txBody>
                  <a:tcPr/>
                </a:tc>
              </a:tr>
              <a:tr h="36256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256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256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256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62562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2562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2562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62562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6482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Motor Direction is on when elevator moves upward</a:t>
            </a:r>
          </a:p>
          <a:p>
            <a:r>
              <a:rPr lang="en-US" sz="2800" dirty="0" smtClean="0"/>
              <a:t>Hence, when L1 is called elevator moves down, and when position is third floor, elevator will </a:t>
            </a:r>
            <a:r>
              <a:rPr lang="en-US" sz="2800" dirty="0" err="1" smtClean="0"/>
              <a:t>ove</a:t>
            </a:r>
            <a:r>
              <a:rPr lang="en-US" sz="2800" dirty="0" smtClean="0"/>
              <a:t> down when called.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58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awesomebackgrounds.com   ">
  <a:themeElements>
    <a:clrScheme name="www.awesomebackgrounds.com    8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CC0000"/>
      </a:accent1>
      <a:accent2>
        <a:srgbClr val="FFFF00"/>
      </a:accent2>
      <a:accent3>
        <a:srgbClr val="AAADCA"/>
      </a:accent3>
      <a:accent4>
        <a:srgbClr val="DADADA"/>
      </a:accent4>
      <a:accent5>
        <a:srgbClr val="E2AAAA"/>
      </a:accent5>
      <a:accent6>
        <a:srgbClr val="E7E700"/>
      </a:accent6>
      <a:hlink>
        <a:srgbClr val="99CCFF"/>
      </a:hlink>
      <a:folHlink>
        <a:srgbClr val="969696"/>
      </a:folHlink>
    </a:clrScheme>
    <a:fontScheme name="www.awesomebackgrounds.com  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ww.awesomebackgrounds.com  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awesomebackgrounds.com   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awesomebackgrounds.com   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awesomebackgrounds.com   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awesomebackgrounds.com  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awesomebackgrounds.com  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awesomebackgrounds.com  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awesomebackgrounds.com    8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CC0000"/>
        </a:accent1>
        <a:accent2>
          <a:srgbClr val="FFFF00"/>
        </a:accent2>
        <a:accent3>
          <a:srgbClr val="AAADCA"/>
        </a:accent3>
        <a:accent4>
          <a:srgbClr val="DADADA"/>
        </a:accent4>
        <a:accent5>
          <a:srgbClr val="E2AAAA"/>
        </a:accent5>
        <a:accent6>
          <a:srgbClr val="E7E700"/>
        </a:accent6>
        <a:hlink>
          <a:srgbClr val="99CC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598</Words>
  <Application>Microsoft Office PowerPoint</Application>
  <PresentationFormat>On-screen Show (4:3)</PresentationFormat>
  <Paragraphs>378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www.awesomebackgrounds.com   </vt:lpstr>
      <vt:lpstr>The Elevator “Journey to the Third Floor”</vt:lpstr>
      <vt:lpstr>PowerPoint Presentation</vt:lpstr>
      <vt:lpstr>PowerPoint Presentation</vt:lpstr>
      <vt:lpstr>PowerPoint Presentation</vt:lpstr>
      <vt:lpstr>PowerPoint Presentation</vt:lpstr>
      <vt:lpstr>Calls: L1,L2,L3</vt:lpstr>
      <vt:lpstr>Motor</vt:lpstr>
      <vt:lpstr>Display</vt:lpstr>
      <vt:lpstr>Motor Direction</vt:lpstr>
      <vt:lpstr>Doors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Elevator “Journey to the Third Floor”</dc:title>
  <dc:creator>Bilal</dc:creator>
  <cp:lastModifiedBy>Bilal</cp:lastModifiedBy>
  <cp:revision>30</cp:revision>
  <dcterms:created xsi:type="dcterms:W3CDTF">2012-01-10T23:10:56Z</dcterms:created>
  <dcterms:modified xsi:type="dcterms:W3CDTF">2012-02-13T13:44:02Z</dcterms:modified>
</cp:coreProperties>
</file>